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281" r:id="rId4"/>
    <p:sldId id="282" r:id="rId5"/>
    <p:sldId id="284" r:id="rId6"/>
    <p:sldId id="267" r:id="rId7"/>
    <p:sldId id="279" r:id="rId8"/>
    <p:sldId id="280" r:id="rId9"/>
    <p:sldId id="266" r:id="rId10"/>
    <p:sldId id="302" r:id="rId11"/>
    <p:sldId id="293" r:id="rId12"/>
    <p:sldId id="301" r:id="rId13"/>
    <p:sldId id="294" r:id="rId14"/>
    <p:sldId id="257" r:id="rId15"/>
    <p:sldId id="258" r:id="rId16"/>
    <p:sldId id="287" r:id="rId17"/>
    <p:sldId id="269" r:id="rId18"/>
    <p:sldId id="296" r:id="rId19"/>
    <p:sldId id="297" r:id="rId20"/>
    <p:sldId id="270" r:id="rId21"/>
    <p:sldId id="295" r:id="rId22"/>
    <p:sldId id="298" r:id="rId23"/>
    <p:sldId id="299" r:id="rId24"/>
    <p:sldId id="300" r:id="rId25"/>
    <p:sldId id="271" r:id="rId26"/>
    <p:sldId id="272" r:id="rId27"/>
    <p:sldId id="277" r:id="rId28"/>
    <p:sldId id="273" r:id="rId29"/>
    <p:sldId id="274" r:id="rId30"/>
    <p:sldId id="303" r:id="rId31"/>
    <p:sldId id="304" r:id="rId32"/>
    <p:sldId id="275" r:id="rId33"/>
    <p:sldId id="292" r:id="rId34"/>
    <p:sldId id="291" r:id="rId35"/>
    <p:sldId id="305" r:id="rId36"/>
    <p:sldId id="259" r:id="rId37"/>
    <p:sldId id="289" r:id="rId38"/>
    <p:sldId id="290" r:id="rId39"/>
    <p:sldId id="288" r:id="rId40"/>
    <p:sldId id="264" r:id="rId41"/>
    <p:sldId id="260" r:id="rId42"/>
    <p:sldId id="263" r:id="rId43"/>
    <p:sldId id="307" r:id="rId44"/>
    <p:sldId id="306" r:id="rId45"/>
    <p:sldId id="309" r:id="rId46"/>
    <p:sldId id="30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0" d="100"/>
          <a:sy n="70" d="100"/>
        </p:scale>
        <p:origin x="1224" y="76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0FD092D-0392-46F6-83A7-620BD563FF2B}" type="datetimeFigureOut">
              <a:rPr lang="en-US" smtClean="0"/>
              <a:t>10/18/2016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5F693A-F2E1-41C2-B364-FFF81C747F0D}" type="slidenum">
              <a:rPr lang="en-US" smtClean="0"/>
              <a:t>‹#›</a:t>
            </a:fld>
            <a:endParaRPr lang="en-US"/>
          </a:p>
        </p:txBody>
      </p:sp>
    </p:spTree>
    <p:extLst>
      <p:ext uri="{BB962C8B-B14F-4D97-AF65-F5344CB8AC3E}">
        <p14:creationId xmlns:p14="http://schemas.microsoft.com/office/powerpoint/2010/main" val="3476552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FD092D-0392-46F6-83A7-620BD563FF2B}" type="datetimeFigureOut">
              <a:rPr lang="en-US" smtClean="0"/>
              <a:t>10/18/2016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5F693A-F2E1-41C2-B364-FFF81C747F0D}" type="slidenum">
              <a:rPr lang="en-US" smtClean="0"/>
              <a:t>‹#›</a:t>
            </a:fld>
            <a:endParaRPr lang="en-US"/>
          </a:p>
        </p:txBody>
      </p:sp>
    </p:spTree>
    <p:extLst>
      <p:ext uri="{BB962C8B-B14F-4D97-AF65-F5344CB8AC3E}">
        <p14:creationId xmlns:p14="http://schemas.microsoft.com/office/powerpoint/2010/main" val="41673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FD092D-0392-46F6-83A7-620BD563FF2B}" type="datetimeFigureOut">
              <a:rPr lang="en-US" smtClean="0"/>
              <a:t>10/18/2016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5F693A-F2E1-41C2-B364-FFF81C747F0D}" type="slidenum">
              <a:rPr lang="en-US" smtClean="0"/>
              <a:t>‹#›</a:t>
            </a:fld>
            <a:endParaRPr lang="en-US"/>
          </a:p>
        </p:txBody>
      </p:sp>
    </p:spTree>
    <p:extLst>
      <p:ext uri="{BB962C8B-B14F-4D97-AF65-F5344CB8AC3E}">
        <p14:creationId xmlns:p14="http://schemas.microsoft.com/office/powerpoint/2010/main" val="34311599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FD092D-0392-46F6-83A7-620BD563FF2B}" type="datetimeFigureOut">
              <a:rPr lang="en-US" smtClean="0"/>
              <a:t>10/18/2016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5F693A-F2E1-41C2-B364-FFF81C747F0D}" type="slidenum">
              <a:rPr lang="en-US" smtClean="0"/>
              <a:t>‹#›</a:t>
            </a:fld>
            <a:endParaRPr lang="en-US"/>
          </a:p>
        </p:txBody>
      </p:sp>
    </p:spTree>
    <p:extLst>
      <p:ext uri="{BB962C8B-B14F-4D97-AF65-F5344CB8AC3E}">
        <p14:creationId xmlns:p14="http://schemas.microsoft.com/office/powerpoint/2010/main" val="1131340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0FD092D-0392-46F6-83A7-620BD563FF2B}" type="datetimeFigureOut">
              <a:rPr lang="en-US" smtClean="0"/>
              <a:t>10/18/2016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5F693A-F2E1-41C2-B364-FFF81C747F0D}" type="slidenum">
              <a:rPr lang="en-US" smtClean="0"/>
              <a:t>‹#›</a:t>
            </a:fld>
            <a:endParaRPr lang="en-US"/>
          </a:p>
        </p:txBody>
      </p:sp>
    </p:spTree>
    <p:extLst>
      <p:ext uri="{BB962C8B-B14F-4D97-AF65-F5344CB8AC3E}">
        <p14:creationId xmlns:p14="http://schemas.microsoft.com/office/powerpoint/2010/main" val="2748750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FD092D-0392-46F6-83A7-620BD563FF2B}" type="datetimeFigureOut">
              <a:rPr lang="en-US" smtClean="0"/>
              <a:t>10/18/2016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5F693A-F2E1-41C2-B364-FFF81C747F0D}" type="slidenum">
              <a:rPr lang="en-US" smtClean="0"/>
              <a:t>‹#›</a:t>
            </a:fld>
            <a:endParaRPr lang="en-US"/>
          </a:p>
        </p:txBody>
      </p:sp>
    </p:spTree>
    <p:extLst>
      <p:ext uri="{BB962C8B-B14F-4D97-AF65-F5344CB8AC3E}">
        <p14:creationId xmlns:p14="http://schemas.microsoft.com/office/powerpoint/2010/main" val="1176592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FD092D-0392-46F6-83A7-620BD563FF2B}" type="datetimeFigureOut">
              <a:rPr lang="en-US" smtClean="0"/>
              <a:t>10/18/2016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5F693A-F2E1-41C2-B364-FFF81C747F0D}" type="slidenum">
              <a:rPr lang="en-US" smtClean="0"/>
              <a:t>‹#›</a:t>
            </a:fld>
            <a:endParaRPr lang="en-US"/>
          </a:p>
        </p:txBody>
      </p:sp>
    </p:spTree>
    <p:extLst>
      <p:ext uri="{BB962C8B-B14F-4D97-AF65-F5344CB8AC3E}">
        <p14:creationId xmlns:p14="http://schemas.microsoft.com/office/powerpoint/2010/main" val="1152937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FD092D-0392-46F6-83A7-620BD563FF2B}" type="datetimeFigureOut">
              <a:rPr lang="en-US" smtClean="0"/>
              <a:t>10/18/2016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5F693A-F2E1-41C2-B364-FFF81C747F0D}" type="slidenum">
              <a:rPr lang="en-US" smtClean="0"/>
              <a:t>‹#›</a:t>
            </a:fld>
            <a:endParaRPr lang="en-US"/>
          </a:p>
        </p:txBody>
      </p:sp>
    </p:spTree>
    <p:extLst>
      <p:ext uri="{BB962C8B-B14F-4D97-AF65-F5344CB8AC3E}">
        <p14:creationId xmlns:p14="http://schemas.microsoft.com/office/powerpoint/2010/main" val="1052375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FD092D-0392-46F6-83A7-620BD563FF2B}" type="datetimeFigureOut">
              <a:rPr lang="en-US" smtClean="0"/>
              <a:t>10/18/2016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5F693A-F2E1-41C2-B364-FFF81C747F0D}" type="slidenum">
              <a:rPr lang="en-US" smtClean="0"/>
              <a:t>‹#›</a:t>
            </a:fld>
            <a:endParaRPr lang="en-US"/>
          </a:p>
        </p:txBody>
      </p:sp>
    </p:spTree>
    <p:extLst>
      <p:ext uri="{BB962C8B-B14F-4D97-AF65-F5344CB8AC3E}">
        <p14:creationId xmlns:p14="http://schemas.microsoft.com/office/powerpoint/2010/main" val="1223587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FD092D-0392-46F6-83A7-620BD563FF2B}" type="datetimeFigureOut">
              <a:rPr lang="en-US" smtClean="0"/>
              <a:t>10/18/2016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5F693A-F2E1-41C2-B364-FFF81C747F0D}" type="slidenum">
              <a:rPr lang="en-US" smtClean="0"/>
              <a:t>‹#›</a:t>
            </a:fld>
            <a:endParaRPr lang="en-US"/>
          </a:p>
        </p:txBody>
      </p:sp>
    </p:spTree>
    <p:extLst>
      <p:ext uri="{BB962C8B-B14F-4D97-AF65-F5344CB8AC3E}">
        <p14:creationId xmlns:p14="http://schemas.microsoft.com/office/powerpoint/2010/main" val="27372903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0FD092D-0392-46F6-83A7-620BD563FF2B}" type="datetimeFigureOut">
              <a:rPr lang="en-US" smtClean="0"/>
              <a:t>10/18/2016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5F693A-F2E1-41C2-B364-FFF81C747F0D}" type="slidenum">
              <a:rPr lang="en-US" smtClean="0"/>
              <a:t>‹#›</a:t>
            </a:fld>
            <a:endParaRPr lang="en-US"/>
          </a:p>
        </p:txBody>
      </p:sp>
    </p:spTree>
    <p:extLst>
      <p:ext uri="{BB962C8B-B14F-4D97-AF65-F5344CB8AC3E}">
        <p14:creationId xmlns:p14="http://schemas.microsoft.com/office/powerpoint/2010/main" val="3948303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FD092D-0392-46F6-83A7-620BD563FF2B}" type="datetimeFigureOut">
              <a:rPr lang="en-US" smtClean="0"/>
              <a:t>10/18/2016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5F693A-F2E1-41C2-B364-FFF81C747F0D}" type="slidenum">
              <a:rPr lang="en-US" smtClean="0"/>
              <a:t>‹#›</a:t>
            </a:fld>
            <a:endParaRPr lang="en-US"/>
          </a:p>
        </p:txBody>
      </p:sp>
    </p:spTree>
    <p:extLst>
      <p:ext uri="{BB962C8B-B14F-4D97-AF65-F5344CB8AC3E}">
        <p14:creationId xmlns:p14="http://schemas.microsoft.com/office/powerpoint/2010/main" val="3493617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cs.python.org/3/tutorial/index.html" TargetMode="External"/><Relationship Id="rId2" Type="http://schemas.openxmlformats.org/officeDocument/2006/relationships/hyperlink" Target="https://www.python.org/" TargetMode="Externa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1523999" y="1118955"/>
            <a:ext cx="9144000" cy="2387600"/>
          </a:xfrm>
        </p:spPr>
        <p:txBody>
          <a:bodyPr>
            <a:normAutofit/>
          </a:bodyPr>
          <a:lstStyle/>
          <a:p>
            <a:r>
              <a:rPr lang="en-US" dirty="0"/>
              <a:t>Raspberry Pi 3 </a:t>
            </a:r>
            <a:br>
              <a:rPr lang="en-US" dirty="0"/>
            </a:br>
            <a:r>
              <a:rPr lang="en-US" dirty="0"/>
              <a:t>- Lecture 2-</a:t>
            </a:r>
          </a:p>
        </p:txBody>
      </p:sp>
      <p:sp>
        <p:nvSpPr>
          <p:cNvPr id="7" name="Subtitle 2"/>
          <p:cNvSpPr>
            <a:spLocks noGrp="1"/>
          </p:cNvSpPr>
          <p:nvPr>
            <p:ph type="subTitle" idx="1"/>
          </p:nvPr>
        </p:nvSpPr>
        <p:spPr>
          <a:xfrm>
            <a:off x="1533541" y="3506555"/>
            <a:ext cx="9144000" cy="1778459"/>
          </a:xfrm>
        </p:spPr>
        <p:txBody>
          <a:bodyPr>
            <a:normAutofit/>
          </a:bodyPr>
          <a:lstStyle/>
          <a:p>
            <a:r>
              <a:rPr lang="en-US" dirty="0"/>
              <a:t>H. Melih Erdogan</a:t>
            </a:r>
          </a:p>
          <a:p>
            <a:r>
              <a:rPr lang="en-US"/>
              <a:t>Lab Assistant</a:t>
            </a:r>
            <a:endParaRPr lang="en-US" dirty="0"/>
          </a:p>
          <a:p>
            <a:r>
              <a:rPr lang="en-US" dirty="0"/>
              <a:t>Intelligent Robotics I - ECE 478/578</a:t>
            </a:r>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454" y="5842107"/>
            <a:ext cx="3791089" cy="101589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4868" y="279175"/>
            <a:ext cx="1241345" cy="1569306"/>
          </a:xfrm>
          <a:prstGeom prst="rect">
            <a:avLst/>
          </a:prstGeom>
        </p:spPr>
      </p:pic>
      <p:sp>
        <p:nvSpPr>
          <p:cNvPr id="10" name="Rectangle 9"/>
          <p:cNvSpPr/>
          <p:nvPr/>
        </p:nvSpPr>
        <p:spPr>
          <a:xfrm>
            <a:off x="3047998" y="5085521"/>
            <a:ext cx="6096000" cy="646331"/>
          </a:xfrm>
          <a:prstGeom prst="rect">
            <a:avLst/>
          </a:prstGeom>
        </p:spPr>
        <p:txBody>
          <a:bodyPr>
            <a:spAutoFit/>
          </a:bodyPr>
          <a:lstStyle/>
          <a:p>
            <a:pPr algn="ctr"/>
            <a:r>
              <a:rPr lang="en-US" dirty="0"/>
              <a:t>Electrical and Computer Engineering Department </a:t>
            </a:r>
            <a:r>
              <a:rPr lang="en-US" dirty="0" err="1"/>
              <a:t>Maseeh</a:t>
            </a:r>
            <a:endParaRPr lang="en-US" dirty="0"/>
          </a:p>
          <a:p>
            <a:pPr algn="ctr"/>
            <a:r>
              <a:rPr lang="en-US" dirty="0"/>
              <a:t>College of Engineering and Computer Science</a:t>
            </a:r>
          </a:p>
        </p:txBody>
      </p:sp>
    </p:spTree>
    <p:extLst>
      <p:ext uri="{BB962C8B-B14F-4D97-AF65-F5344CB8AC3E}">
        <p14:creationId xmlns:p14="http://schemas.microsoft.com/office/powerpoint/2010/main" val="40229745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SSH</a:t>
            </a:r>
          </a:p>
        </p:txBody>
      </p:sp>
      <p:sp>
        <p:nvSpPr>
          <p:cNvPr id="3" name="Content Placeholder 2"/>
          <p:cNvSpPr>
            <a:spLocks noGrp="1"/>
          </p:cNvSpPr>
          <p:nvPr>
            <p:ph idx="1"/>
          </p:nvPr>
        </p:nvSpPr>
        <p:spPr/>
        <p:txBody>
          <a:bodyPr/>
          <a:lstStyle/>
          <a:p>
            <a:r>
              <a:rPr lang="en-US" dirty="0"/>
              <a:t>SSH, also known as Secure Socket Shell, is a network protocol that provides administrators with a secure way to access a remote computer.</a:t>
            </a:r>
          </a:p>
          <a:p>
            <a:r>
              <a:rPr lang="en-US" dirty="0"/>
              <a:t>In our case, we will use SSH connection to remote control our Raspberry Pi computers.</a:t>
            </a:r>
          </a:p>
          <a:p>
            <a:endParaRPr lang="en-US" dirty="0"/>
          </a:p>
        </p:txBody>
      </p:sp>
      <p:pic>
        <p:nvPicPr>
          <p:cNvPr id="12290" name="Picture 2" descr="http://www.14core.com/wp-content/uploads/2015/07/ssh.tunnel.overview.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2013" y="4081427"/>
            <a:ext cx="5715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405411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SSH - Windows</a:t>
            </a:r>
          </a:p>
        </p:txBody>
      </p:sp>
      <p:pic>
        <p:nvPicPr>
          <p:cNvPr id="4" name="Picture 3"/>
          <p:cNvPicPr>
            <a:picLocks noChangeAspect="1"/>
          </p:cNvPicPr>
          <p:nvPr/>
        </p:nvPicPr>
        <p:blipFill>
          <a:blip r:embed="rId2"/>
          <a:stretch>
            <a:fillRect/>
          </a:stretch>
        </p:blipFill>
        <p:spPr>
          <a:xfrm>
            <a:off x="923681" y="1988985"/>
            <a:ext cx="4595619" cy="4455197"/>
          </a:xfrm>
          <a:prstGeom prst="rect">
            <a:avLst/>
          </a:prstGeom>
        </p:spPr>
      </p:pic>
      <p:sp>
        <p:nvSpPr>
          <p:cNvPr id="5" name="Oval 4"/>
          <p:cNvSpPr/>
          <p:nvPr/>
        </p:nvSpPr>
        <p:spPr>
          <a:xfrm>
            <a:off x="2469547" y="2843317"/>
            <a:ext cx="1815452" cy="49391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flipV="1">
            <a:off x="4284999" y="2482896"/>
            <a:ext cx="1641915" cy="5873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3576394" y="6032593"/>
            <a:ext cx="975583" cy="49391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4454085" y="5765614"/>
            <a:ext cx="1566271" cy="3670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flipH="1">
            <a:off x="6020356" y="5454141"/>
            <a:ext cx="3361318" cy="369332"/>
          </a:xfrm>
          <a:prstGeom prst="rect">
            <a:avLst/>
          </a:prstGeom>
          <a:noFill/>
        </p:spPr>
        <p:txBody>
          <a:bodyPr wrap="square" rtlCol="0">
            <a:spAutoFit/>
          </a:bodyPr>
          <a:lstStyle/>
          <a:p>
            <a:r>
              <a:rPr lang="en-US" b="1" dirty="0"/>
              <a:t>Click on Open</a:t>
            </a:r>
          </a:p>
        </p:txBody>
      </p:sp>
      <p:sp>
        <p:nvSpPr>
          <p:cNvPr id="15" name="TextBox 14"/>
          <p:cNvSpPr txBox="1"/>
          <p:nvPr/>
        </p:nvSpPr>
        <p:spPr>
          <a:xfrm flipH="1">
            <a:off x="5926914" y="2298230"/>
            <a:ext cx="3361318" cy="369332"/>
          </a:xfrm>
          <a:prstGeom prst="rect">
            <a:avLst/>
          </a:prstGeom>
          <a:noFill/>
        </p:spPr>
        <p:txBody>
          <a:bodyPr wrap="square" rtlCol="0">
            <a:spAutoFit/>
          </a:bodyPr>
          <a:lstStyle/>
          <a:p>
            <a:r>
              <a:rPr lang="en-US" b="1" dirty="0"/>
              <a:t>Type Raspberry Pi’s IP Address</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037165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SSH – MAC OSX and Linux</a:t>
            </a:r>
          </a:p>
        </p:txBody>
      </p:sp>
      <p:sp>
        <p:nvSpPr>
          <p:cNvPr id="3" name="Content Placeholder 2"/>
          <p:cNvSpPr>
            <a:spLocks noGrp="1"/>
          </p:cNvSpPr>
          <p:nvPr>
            <p:ph idx="1"/>
          </p:nvPr>
        </p:nvSpPr>
        <p:spPr>
          <a:xfrm>
            <a:off x="838200" y="1551972"/>
            <a:ext cx="5435785" cy="1024366"/>
          </a:xfrm>
        </p:spPr>
        <p:txBody>
          <a:bodyPr/>
          <a:lstStyle/>
          <a:p>
            <a:r>
              <a:rPr lang="en-US" dirty="0" err="1"/>
              <a:t>ssh</a:t>
            </a:r>
            <a:r>
              <a:rPr lang="en-US" dirty="0"/>
              <a:t> &lt;</a:t>
            </a:r>
            <a:r>
              <a:rPr lang="en-US" dirty="0" err="1"/>
              <a:t>ip</a:t>
            </a:r>
            <a:r>
              <a:rPr lang="en-US" dirty="0"/>
              <a:t> address&gt; -l pi</a:t>
            </a:r>
          </a:p>
          <a:p>
            <a:r>
              <a:rPr lang="en-US" dirty="0" err="1"/>
              <a:t>ssh</a:t>
            </a:r>
            <a:r>
              <a:rPr lang="en-US" dirty="0"/>
              <a:t> 192.168.1.13 -l pi</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pic>
        <p:nvPicPr>
          <p:cNvPr id="6" name="Picture 5"/>
          <p:cNvPicPr>
            <a:picLocks noChangeAspect="1"/>
          </p:cNvPicPr>
          <p:nvPr/>
        </p:nvPicPr>
        <p:blipFill>
          <a:blip r:embed="rId3"/>
          <a:stretch>
            <a:fillRect/>
          </a:stretch>
        </p:blipFill>
        <p:spPr>
          <a:xfrm>
            <a:off x="838200" y="2576338"/>
            <a:ext cx="6854663" cy="3783141"/>
          </a:xfrm>
          <a:prstGeom prst="rect">
            <a:avLst/>
          </a:prstGeom>
        </p:spPr>
      </p:pic>
    </p:spTree>
    <p:extLst>
      <p:ext uri="{BB962C8B-B14F-4D97-AF65-F5344CB8AC3E}">
        <p14:creationId xmlns:p14="http://schemas.microsoft.com/office/powerpoint/2010/main" val="1629130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learn your IP address? </a:t>
            </a:r>
          </a:p>
        </p:txBody>
      </p:sp>
      <p:pic>
        <p:nvPicPr>
          <p:cNvPr id="4" name="Picture 3"/>
          <p:cNvPicPr>
            <a:picLocks noChangeAspect="1"/>
          </p:cNvPicPr>
          <p:nvPr/>
        </p:nvPicPr>
        <p:blipFill>
          <a:blip r:embed="rId2"/>
          <a:stretch>
            <a:fillRect/>
          </a:stretch>
        </p:blipFill>
        <p:spPr>
          <a:xfrm>
            <a:off x="838200" y="1437058"/>
            <a:ext cx="7518215" cy="428099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789510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 Useful Linux Commands</a:t>
            </a:r>
          </a:p>
        </p:txBody>
      </p:sp>
      <p:sp>
        <p:nvSpPr>
          <p:cNvPr id="3" name="Content Placeholder 2"/>
          <p:cNvSpPr>
            <a:spLocks noGrp="1"/>
          </p:cNvSpPr>
          <p:nvPr>
            <p:ph idx="1"/>
          </p:nvPr>
        </p:nvSpPr>
        <p:spPr/>
        <p:txBody>
          <a:bodyPr>
            <a:normAutofit lnSpcReduction="10000"/>
          </a:bodyPr>
          <a:lstStyle/>
          <a:p>
            <a:r>
              <a:rPr lang="en-US" dirty="0"/>
              <a:t>ls : Lists the content of the current directory </a:t>
            </a:r>
          </a:p>
          <a:p>
            <a:r>
              <a:rPr lang="en-US" dirty="0"/>
              <a:t>cd : Changes the current directory to the one specified</a:t>
            </a:r>
          </a:p>
          <a:p>
            <a:r>
              <a:rPr lang="en-US" dirty="0" err="1"/>
              <a:t>pwd</a:t>
            </a:r>
            <a:r>
              <a:rPr lang="en-US" dirty="0"/>
              <a:t>: Displays the name of the current working directory</a:t>
            </a:r>
          </a:p>
          <a:p>
            <a:r>
              <a:rPr lang="en-US" dirty="0" err="1"/>
              <a:t>mkdir</a:t>
            </a:r>
            <a:r>
              <a:rPr lang="en-US" dirty="0"/>
              <a:t>: Makes a new directory</a:t>
            </a:r>
          </a:p>
          <a:p>
            <a:r>
              <a:rPr lang="en-US" dirty="0" err="1"/>
              <a:t>rmdir</a:t>
            </a:r>
            <a:r>
              <a:rPr lang="en-US" dirty="0"/>
              <a:t>: Remove empty directories</a:t>
            </a:r>
          </a:p>
          <a:p>
            <a:r>
              <a:rPr lang="en-US" dirty="0" err="1"/>
              <a:t>nano</a:t>
            </a:r>
            <a:r>
              <a:rPr lang="en-US" dirty="0"/>
              <a:t>:  </a:t>
            </a:r>
          </a:p>
          <a:p>
            <a:r>
              <a:rPr lang="en-US" dirty="0" err="1"/>
              <a:t>rm</a:t>
            </a:r>
            <a:r>
              <a:rPr lang="en-US" dirty="0"/>
              <a:t>: Removes the specified file</a:t>
            </a:r>
          </a:p>
          <a:p>
            <a:r>
              <a:rPr lang="en-US" dirty="0" err="1"/>
              <a:t>cp</a:t>
            </a:r>
            <a:r>
              <a:rPr lang="en-US" dirty="0"/>
              <a:t>: Makes a copy of a file and places it at the specified location</a:t>
            </a:r>
          </a:p>
          <a:p>
            <a:r>
              <a:rPr lang="en-US" dirty="0"/>
              <a:t>mv: Moves a file and places it at the specified location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718003"/>
            <a:ext cx="3791089" cy="1015893"/>
          </a:xfrm>
          <a:prstGeom prst="rect">
            <a:avLst/>
          </a:prstGeom>
        </p:spPr>
      </p:pic>
    </p:spTree>
    <p:extLst>
      <p:ext uri="{BB962C8B-B14F-4D97-AF65-F5344CB8AC3E}">
        <p14:creationId xmlns:p14="http://schemas.microsoft.com/office/powerpoint/2010/main" val="2174910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 Useful Linux Commands</a:t>
            </a:r>
          </a:p>
        </p:txBody>
      </p:sp>
      <p:sp>
        <p:nvSpPr>
          <p:cNvPr id="3" name="Content Placeholder 2"/>
          <p:cNvSpPr>
            <a:spLocks noGrp="1"/>
          </p:cNvSpPr>
          <p:nvPr>
            <p:ph idx="1"/>
          </p:nvPr>
        </p:nvSpPr>
        <p:spPr/>
        <p:txBody>
          <a:bodyPr/>
          <a:lstStyle/>
          <a:p>
            <a:r>
              <a:rPr lang="en-US" dirty="0" err="1"/>
              <a:t>cmod</a:t>
            </a:r>
            <a:r>
              <a:rPr lang="en-US" dirty="0"/>
              <a:t> : Normally used to change the permissions for a file</a:t>
            </a:r>
          </a:p>
          <a:p>
            <a:r>
              <a:rPr lang="en-US" dirty="0" err="1"/>
              <a:t>ssh</a:t>
            </a:r>
            <a:r>
              <a:rPr lang="en-US" dirty="0"/>
              <a:t>: Secure shell. Connect to another computer using an encrypted network connection</a:t>
            </a:r>
          </a:p>
          <a:p>
            <a:r>
              <a:rPr lang="en-US" dirty="0" err="1"/>
              <a:t>sudo</a:t>
            </a:r>
            <a:r>
              <a:rPr lang="en-US" dirty="0"/>
              <a:t>: Run a command as a </a:t>
            </a:r>
            <a:r>
              <a:rPr lang="en-US" dirty="0" err="1"/>
              <a:t>superuser</a:t>
            </a:r>
            <a:r>
              <a:rPr lang="en-US" dirty="0"/>
              <a:t>, or another user.</a:t>
            </a:r>
          </a:p>
          <a:p>
            <a:r>
              <a:rPr lang="en-US" dirty="0"/>
              <a:t>unzip : Extracts the files from a compressed zip file.</a:t>
            </a:r>
          </a:p>
          <a:p>
            <a:r>
              <a:rPr lang="en-US" dirty="0" err="1"/>
              <a:t>Ifconfig</a:t>
            </a:r>
            <a:r>
              <a:rPr lang="en-US" dirty="0"/>
              <a:t> : Displays the network configuration details for the interfaces on the current system when run without any arguments</a:t>
            </a:r>
          </a:p>
          <a:p>
            <a:r>
              <a:rPr lang="en-US" dirty="0" err="1"/>
              <a:t>sudo</a:t>
            </a:r>
            <a:r>
              <a:rPr lang="en-US" dirty="0"/>
              <a:t> shutdown –h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4118429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Compiler</a:t>
            </a:r>
          </a:p>
        </p:txBody>
      </p:sp>
      <p:pic>
        <p:nvPicPr>
          <p:cNvPr id="4" name="Picture 3"/>
          <p:cNvPicPr>
            <a:picLocks noChangeAspect="1"/>
          </p:cNvPicPr>
          <p:nvPr/>
        </p:nvPicPr>
        <p:blipFill>
          <a:blip r:embed="rId2"/>
          <a:stretch>
            <a:fillRect/>
          </a:stretch>
        </p:blipFill>
        <p:spPr>
          <a:xfrm>
            <a:off x="467334" y="1247823"/>
            <a:ext cx="9520550" cy="537579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884" y="6152026"/>
            <a:ext cx="2187863" cy="586279"/>
          </a:xfrm>
          <a:prstGeom prst="rect">
            <a:avLst/>
          </a:prstGeom>
        </p:spPr>
      </p:pic>
      <p:sp>
        <p:nvSpPr>
          <p:cNvPr id="3" name="Content Placeholder 2"/>
          <p:cNvSpPr>
            <a:spLocks noGrp="1"/>
          </p:cNvSpPr>
          <p:nvPr>
            <p:ph idx="1"/>
          </p:nvPr>
        </p:nvSpPr>
        <p:spPr>
          <a:xfrm>
            <a:off x="773680" y="3683841"/>
            <a:ext cx="5322320" cy="503759"/>
          </a:xfrm>
        </p:spPr>
        <p:txBody>
          <a:bodyPr/>
          <a:lstStyle/>
          <a:p>
            <a:r>
              <a:rPr lang="en-US" dirty="0"/>
              <a:t>https://repl.it/languages/python3</a:t>
            </a:r>
          </a:p>
        </p:txBody>
      </p:sp>
    </p:spTree>
    <p:extLst>
      <p:ext uri="{BB962C8B-B14F-4D97-AF65-F5344CB8AC3E}">
        <p14:creationId xmlns:p14="http://schemas.microsoft.com/office/powerpoint/2010/main" val="738860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Python Basics</a:t>
            </a:r>
          </a:p>
        </p:txBody>
      </p:sp>
      <p:sp>
        <p:nvSpPr>
          <p:cNvPr id="3" name="Content Placeholder 2"/>
          <p:cNvSpPr>
            <a:spLocks noGrp="1"/>
          </p:cNvSpPr>
          <p:nvPr>
            <p:ph idx="1"/>
          </p:nvPr>
        </p:nvSpPr>
        <p:spPr>
          <a:xfrm>
            <a:off x="838200" y="1504183"/>
            <a:ext cx="10515600" cy="4351338"/>
          </a:xfrm>
        </p:spPr>
        <p:txBody>
          <a:bodyPr>
            <a:normAutofit fontScale="92500" lnSpcReduction="10000"/>
          </a:bodyPr>
          <a:lstStyle/>
          <a:p>
            <a:r>
              <a:rPr lang="en-US" dirty="0"/>
              <a:t>Python is an easy to learn, powerful programming language. It has efficient high-level data structures and a simple but effective approach to object-oriented programming. Python’s elegant syntax and dynamic typing, together with its interpreted nature, make it an ideal language for scripting and rapid application development in many areas on most platforms.</a:t>
            </a:r>
          </a:p>
          <a:p>
            <a:pPr marL="0" indent="0">
              <a:buNone/>
            </a:pPr>
            <a:endParaRPr lang="en-US" dirty="0">
              <a:hlinkClick r:id="rId2"/>
            </a:endParaRPr>
          </a:p>
          <a:p>
            <a:r>
              <a:rPr lang="en-US" dirty="0">
                <a:hlinkClick r:id="rId2"/>
              </a:rPr>
              <a:t>https://www.python.org/</a:t>
            </a:r>
            <a:endParaRPr lang="en-US" dirty="0"/>
          </a:p>
          <a:p>
            <a:endParaRPr lang="en-US" dirty="0"/>
          </a:p>
          <a:p>
            <a:r>
              <a:rPr lang="en-US" dirty="0">
                <a:hlinkClick r:id="rId3"/>
              </a:rPr>
              <a:t>https://docs.python.org/3/tutorial/index.html</a:t>
            </a:r>
            <a:endParaRPr lang="en-US" dirty="0"/>
          </a:p>
          <a:p>
            <a:endParaRPr lang="en-US" dirty="0"/>
          </a:p>
          <a:p>
            <a:r>
              <a:rPr lang="en-US" dirty="0"/>
              <a:t>We will use Python 3.</a:t>
            </a:r>
          </a:p>
          <a:p>
            <a:pPr marL="0" indent="0">
              <a:buNone/>
            </a:pP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2976035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Python is great?</a:t>
            </a:r>
          </a:p>
        </p:txBody>
      </p:sp>
      <p:sp>
        <p:nvSpPr>
          <p:cNvPr id="4" name="Rectangle 3"/>
          <p:cNvSpPr/>
          <p:nvPr/>
        </p:nvSpPr>
        <p:spPr>
          <a:xfrm>
            <a:off x="838200" y="1999486"/>
            <a:ext cx="10828743" cy="2585323"/>
          </a:xfrm>
          <a:prstGeom prst="rect">
            <a:avLst/>
          </a:prstGeom>
        </p:spPr>
        <p:txBody>
          <a:bodyPr wrap="square">
            <a:spAutoFit/>
          </a:bodyPr>
          <a:lstStyle/>
          <a:p>
            <a:pPr algn="just">
              <a:buFont typeface="Arial" panose="020B0604020202020204" pitchFamily="34" charset="0"/>
              <a:buChar char="•"/>
            </a:pPr>
            <a:r>
              <a:rPr lang="en-US" b="1" dirty="0">
                <a:solidFill>
                  <a:srgbClr val="000000"/>
                </a:solidFill>
                <a:latin typeface="Verdana" panose="020B0604030504040204" pitchFamily="34" charset="0"/>
              </a:rPr>
              <a:t>Python is Interpreted:</a:t>
            </a:r>
            <a:r>
              <a:rPr lang="en-US" dirty="0">
                <a:solidFill>
                  <a:srgbClr val="000000"/>
                </a:solidFill>
                <a:latin typeface="Verdana" panose="020B0604030504040204" pitchFamily="34" charset="0"/>
              </a:rPr>
              <a:t> Python is processed at runtime by the interpreter. You do not need to compile your program before executing it. This is similar to PERL and PHP.</a:t>
            </a:r>
          </a:p>
          <a:p>
            <a:pPr algn="just">
              <a:buFont typeface="Arial" panose="020B0604020202020204" pitchFamily="34" charset="0"/>
              <a:buChar char="•"/>
            </a:pPr>
            <a:r>
              <a:rPr lang="en-US" b="1" dirty="0">
                <a:solidFill>
                  <a:srgbClr val="000000"/>
                </a:solidFill>
                <a:latin typeface="Verdana" panose="020B0604030504040204" pitchFamily="34" charset="0"/>
              </a:rPr>
              <a:t>Python is Interactive:</a:t>
            </a:r>
            <a:r>
              <a:rPr lang="en-US" dirty="0">
                <a:solidFill>
                  <a:srgbClr val="000000"/>
                </a:solidFill>
                <a:latin typeface="Verdana" panose="020B0604030504040204" pitchFamily="34" charset="0"/>
              </a:rPr>
              <a:t> You can actually sit at a Python prompt and interact with the interpreter directly to write your programs.</a:t>
            </a:r>
          </a:p>
          <a:p>
            <a:pPr algn="just">
              <a:buFont typeface="Arial" panose="020B0604020202020204" pitchFamily="34" charset="0"/>
              <a:buChar char="•"/>
            </a:pPr>
            <a:r>
              <a:rPr lang="en-US" b="1" dirty="0">
                <a:solidFill>
                  <a:srgbClr val="000000"/>
                </a:solidFill>
                <a:latin typeface="Verdana" panose="020B0604030504040204" pitchFamily="34" charset="0"/>
              </a:rPr>
              <a:t>Python is Object-Oriented:</a:t>
            </a:r>
            <a:r>
              <a:rPr lang="en-US" dirty="0">
                <a:solidFill>
                  <a:srgbClr val="000000"/>
                </a:solidFill>
                <a:latin typeface="Verdana" panose="020B0604030504040204" pitchFamily="34" charset="0"/>
              </a:rPr>
              <a:t> Python supports Object-Oriented style or technique of programming that encapsulates code within objects.</a:t>
            </a:r>
          </a:p>
          <a:p>
            <a:pPr algn="just">
              <a:buFont typeface="Arial" panose="020B0604020202020204" pitchFamily="34" charset="0"/>
              <a:buChar char="•"/>
            </a:pPr>
            <a:r>
              <a:rPr lang="en-US" b="1" dirty="0">
                <a:solidFill>
                  <a:srgbClr val="000000"/>
                </a:solidFill>
                <a:latin typeface="Verdana" panose="020B0604030504040204" pitchFamily="34" charset="0"/>
              </a:rPr>
              <a:t>Python is a Beginner's Language:</a:t>
            </a:r>
            <a:r>
              <a:rPr lang="en-US" dirty="0">
                <a:solidFill>
                  <a:srgbClr val="000000"/>
                </a:solidFill>
                <a:latin typeface="Verdana" panose="020B0604030504040204" pitchFamily="34" charset="0"/>
              </a:rPr>
              <a:t> Python is a great language for the beginner-level programmers and supports the development of a wide range of applications from simple text processing to world wide web browsers to games.</a:t>
            </a:r>
            <a:endParaRPr lang="en-US" b="0" i="0" dirty="0">
              <a:solidFill>
                <a:srgbClr val="000000"/>
              </a:solidFill>
              <a:effectLst/>
              <a:latin typeface="Verdana" panose="020B060403050404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42903865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Reserved Words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77432006"/>
              </p:ext>
            </p:extLst>
          </p:nvPr>
        </p:nvGraphicFramePr>
        <p:xfrm>
          <a:off x="4600599" y="2501289"/>
          <a:ext cx="3290595" cy="3614060"/>
        </p:xfrm>
        <a:graphic>
          <a:graphicData uri="http://schemas.openxmlformats.org/drawingml/2006/table">
            <a:tbl>
              <a:tblPr/>
              <a:tblGrid>
                <a:gridCol w="1096865">
                  <a:extLst>
                    <a:ext uri="{9D8B030D-6E8A-4147-A177-3AD203B41FA5}">
                      <a16:colId xmlns:a16="http://schemas.microsoft.com/office/drawing/2014/main" val="2776109386"/>
                    </a:ext>
                  </a:extLst>
                </a:gridCol>
                <a:gridCol w="1096865">
                  <a:extLst>
                    <a:ext uri="{9D8B030D-6E8A-4147-A177-3AD203B41FA5}">
                      <a16:colId xmlns:a16="http://schemas.microsoft.com/office/drawing/2014/main" val="1940076862"/>
                    </a:ext>
                  </a:extLst>
                </a:gridCol>
                <a:gridCol w="1096865">
                  <a:extLst>
                    <a:ext uri="{9D8B030D-6E8A-4147-A177-3AD203B41FA5}">
                      <a16:colId xmlns:a16="http://schemas.microsoft.com/office/drawing/2014/main" val="760561421"/>
                    </a:ext>
                  </a:extLst>
                </a:gridCol>
              </a:tblGrid>
              <a:tr h="0">
                <a:tc>
                  <a:txBody>
                    <a:bodyPr/>
                    <a:lstStyle/>
                    <a:p>
                      <a:pPr fontAlgn="t"/>
                      <a:r>
                        <a:rPr lang="en-US">
                          <a:effectLst/>
                        </a:rPr>
                        <a:t>and</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exec</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not</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02429242"/>
                  </a:ext>
                </a:extLst>
              </a:tr>
              <a:tr h="0">
                <a:tc>
                  <a:txBody>
                    <a:bodyPr/>
                    <a:lstStyle/>
                    <a:p>
                      <a:pPr fontAlgn="t"/>
                      <a:r>
                        <a:rPr lang="en-US">
                          <a:effectLst/>
                        </a:rPr>
                        <a:t>assert</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finally</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or</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924747416"/>
                  </a:ext>
                </a:extLst>
              </a:tr>
              <a:tr h="0">
                <a:tc>
                  <a:txBody>
                    <a:bodyPr/>
                    <a:lstStyle/>
                    <a:p>
                      <a:pPr fontAlgn="t"/>
                      <a:r>
                        <a:rPr lang="en-US">
                          <a:effectLst/>
                        </a:rPr>
                        <a:t>break</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for</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pass</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339619238"/>
                  </a:ext>
                </a:extLst>
              </a:tr>
              <a:tr h="0">
                <a:tc>
                  <a:txBody>
                    <a:bodyPr/>
                    <a:lstStyle/>
                    <a:p>
                      <a:pPr fontAlgn="t"/>
                      <a:r>
                        <a:rPr lang="en-US">
                          <a:effectLst/>
                        </a:rPr>
                        <a:t>class</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from</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dirty="0">
                          <a:effectLst/>
                        </a:rPr>
                        <a:t>print</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6408763"/>
                  </a:ext>
                </a:extLst>
              </a:tr>
              <a:tr h="0">
                <a:tc>
                  <a:txBody>
                    <a:bodyPr/>
                    <a:lstStyle/>
                    <a:p>
                      <a:pPr fontAlgn="t"/>
                      <a:r>
                        <a:rPr lang="en-US">
                          <a:effectLst/>
                        </a:rPr>
                        <a:t>continue</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global</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raise</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971066942"/>
                  </a:ext>
                </a:extLst>
              </a:tr>
              <a:tr h="0">
                <a:tc>
                  <a:txBody>
                    <a:bodyPr/>
                    <a:lstStyle/>
                    <a:p>
                      <a:pPr fontAlgn="t"/>
                      <a:r>
                        <a:rPr lang="en-US">
                          <a:effectLst/>
                        </a:rPr>
                        <a:t>def</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if</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return</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753126006"/>
                  </a:ext>
                </a:extLst>
              </a:tr>
              <a:tr h="0">
                <a:tc>
                  <a:txBody>
                    <a:bodyPr/>
                    <a:lstStyle/>
                    <a:p>
                      <a:pPr fontAlgn="t"/>
                      <a:r>
                        <a:rPr lang="en-US">
                          <a:effectLst/>
                        </a:rPr>
                        <a:t>del</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dirty="0">
                          <a:effectLst/>
                        </a:rPr>
                        <a:t>import</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try</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2795102"/>
                  </a:ext>
                </a:extLst>
              </a:tr>
              <a:tr h="0">
                <a:tc>
                  <a:txBody>
                    <a:bodyPr/>
                    <a:lstStyle/>
                    <a:p>
                      <a:pPr fontAlgn="t"/>
                      <a:r>
                        <a:rPr lang="en-US">
                          <a:effectLst/>
                        </a:rPr>
                        <a:t>elif</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dirty="0">
                          <a:effectLst/>
                        </a:rPr>
                        <a:t>in</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while</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182697116"/>
                  </a:ext>
                </a:extLst>
              </a:tr>
              <a:tr h="0">
                <a:tc>
                  <a:txBody>
                    <a:bodyPr/>
                    <a:lstStyle/>
                    <a:p>
                      <a:pPr fontAlgn="t"/>
                      <a:r>
                        <a:rPr lang="en-US">
                          <a:effectLst/>
                        </a:rPr>
                        <a:t>else</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dirty="0">
                          <a:effectLst/>
                        </a:rPr>
                        <a:t>is</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with</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919574126"/>
                  </a:ext>
                </a:extLst>
              </a:tr>
              <a:tr h="0">
                <a:tc>
                  <a:txBody>
                    <a:bodyPr/>
                    <a:lstStyle/>
                    <a:p>
                      <a:pPr fontAlgn="t"/>
                      <a:r>
                        <a:rPr lang="en-US">
                          <a:effectLst/>
                        </a:rPr>
                        <a:t>except</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a:effectLst/>
                        </a:rPr>
                        <a:t>lambda</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dirty="0">
                          <a:effectLst/>
                        </a:rPr>
                        <a:t>yield</a:t>
                      </a:r>
                    </a:p>
                  </a:txBody>
                  <a:tcPr marL="43543" marR="43543" marT="43543" marB="4354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174932934"/>
                  </a:ext>
                </a:extLst>
              </a:tr>
            </a:tbl>
          </a:graphicData>
        </a:graphic>
      </p:graphicFrame>
      <p:sp>
        <p:nvSpPr>
          <p:cNvPr id="5" name="Rectangle 4"/>
          <p:cNvSpPr/>
          <p:nvPr/>
        </p:nvSpPr>
        <p:spPr>
          <a:xfrm>
            <a:off x="838200" y="1308724"/>
            <a:ext cx="10815394" cy="923330"/>
          </a:xfrm>
          <a:prstGeom prst="rect">
            <a:avLst/>
          </a:prstGeom>
        </p:spPr>
        <p:txBody>
          <a:bodyPr wrap="square">
            <a:spAutoFit/>
          </a:bodyPr>
          <a:lstStyle/>
          <a:p>
            <a:r>
              <a:rPr lang="en-US" dirty="0">
                <a:solidFill>
                  <a:srgbClr val="000000"/>
                </a:solidFill>
                <a:latin typeface="Verdana" panose="020B0604030504040204" pitchFamily="34" charset="0"/>
              </a:rPr>
              <a:t>The following list shows the Python keywords. These are reserved words and you cannot use them as constant or variable or any other identifier names. All the Python keywords contain lowercase letters only.</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542660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Overview</a:t>
            </a:r>
          </a:p>
        </p:txBody>
      </p:sp>
      <p:sp>
        <p:nvSpPr>
          <p:cNvPr id="3" name="Content Placeholder 2"/>
          <p:cNvSpPr>
            <a:spLocks noGrp="1"/>
          </p:cNvSpPr>
          <p:nvPr>
            <p:ph idx="1"/>
          </p:nvPr>
        </p:nvSpPr>
        <p:spPr/>
        <p:txBody>
          <a:bodyPr/>
          <a:lstStyle/>
          <a:p>
            <a:r>
              <a:rPr lang="en-US" dirty="0"/>
              <a:t>Raspberry Pi Setup</a:t>
            </a:r>
          </a:p>
          <a:p>
            <a:r>
              <a:rPr lang="en-US" dirty="0"/>
              <a:t>SSH </a:t>
            </a:r>
          </a:p>
          <a:p>
            <a:r>
              <a:rPr lang="en-US" dirty="0"/>
              <a:t>Linux</a:t>
            </a:r>
          </a:p>
          <a:p>
            <a:r>
              <a:rPr lang="en-US" dirty="0"/>
              <a:t>Python</a:t>
            </a:r>
          </a:p>
          <a:p>
            <a:r>
              <a:rPr lang="en-US" dirty="0"/>
              <a:t>Digital Signals</a:t>
            </a:r>
          </a:p>
          <a:p>
            <a:r>
              <a:rPr lang="en-US" dirty="0"/>
              <a:t>Demo 1</a:t>
            </a:r>
          </a:p>
          <a:p>
            <a:r>
              <a:rPr lang="en-US" dirty="0"/>
              <a:t>Demo 2</a:t>
            </a:r>
          </a:p>
          <a:p>
            <a:r>
              <a:rPr lang="en-US" dirty="0"/>
              <a:t>Demo 3</a:t>
            </a:r>
          </a:p>
          <a:p>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17110119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a:t>
            </a:r>
          </a:p>
        </p:txBody>
      </p:sp>
      <p:sp>
        <p:nvSpPr>
          <p:cNvPr id="3" name="Content Placeholder 2"/>
          <p:cNvSpPr>
            <a:spLocks noGrp="1"/>
          </p:cNvSpPr>
          <p:nvPr>
            <p:ph idx="1"/>
          </p:nvPr>
        </p:nvSpPr>
        <p:spPr/>
        <p:txBody>
          <a:bodyPr>
            <a:normAutofit/>
          </a:bodyPr>
          <a:lstStyle/>
          <a:p>
            <a:r>
              <a:rPr lang="en-US" dirty="0"/>
              <a:t># This is how you comment</a:t>
            </a:r>
          </a:p>
          <a:p>
            <a:r>
              <a:rPr lang="en-US" dirty="0"/>
              <a:t>name  = “Marek </a:t>
            </a:r>
            <a:r>
              <a:rPr lang="en-US" dirty="0" err="1"/>
              <a:t>Perkowski</a:t>
            </a:r>
            <a:r>
              <a:rPr lang="en-US" dirty="0"/>
              <a:t>” # This is a string variable</a:t>
            </a:r>
          </a:p>
          <a:p>
            <a:r>
              <a:rPr lang="en-US" dirty="0"/>
              <a:t>print(name)</a:t>
            </a:r>
          </a:p>
          <a:p>
            <a:r>
              <a:rPr lang="en-US" dirty="0"/>
              <a:t>print “hello world”</a:t>
            </a:r>
          </a:p>
          <a:p>
            <a:endParaRPr lang="en-US" dirty="0"/>
          </a:p>
          <a:p>
            <a:r>
              <a:rPr lang="en-US" dirty="0"/>
              <a:t>number = 1903 # This is an integer variable</a:t>
            </a:r>
          </a:p>
          <a:p>
            <a:r>
              <a:rPr lang="en-US" dirty="0" err="1"/>
              <a:t>my_gpa</a:t>
            </a:r>
            <a:r>
              <a:rPr lang="en-US" dirty="0"/>
              <a:t> = 3.99 # This is A floating point variable</a:t>
            </a:r>
          </a:p>
          <a:p>
            <a:endParaRPr lang="en-US" dirty="0"/>
          </a:p>
          <a:p>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333461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Operators</a:t>
            </a:r>
          </a:p>
        </p:txBody>
      </p:sp>
      <p:graphicFrame>
        <p:nvGraphicFramePr>
          <p:cNvPr id="7" name="Table 6"/>
          <p:cNvGraphicFramePr>
            <a:graphicFrameLocks noGrp="1"/>
          </p:cNvGraphicFramePr>
          <p:nvPr>
            <p:extLst>
              <p:ext uri="{D42A27DB-BD31-4B8C-83A1-F6EECF244321}">
                <p14:modId xmlns:p14="http://schemas.microsoft.com/office/powerpoint/2010/main" val="3380581121"/>
              </p:ext>
            </p:extLst>
          </p:nvPr>
        </p:nvGraphicFramePr>
        <p:xfrm>
          <a:off x="904945" y="1686065"/>
          <a:ext cx="7071027" cy="4418152"/>
        </p:xfrm>
        <a:graphic>
          <a:graphicData uri="http://schemas.openxmlformats.org/drawingml/2006/table">
            <a:tbl>
              <a:tblPr/>
              <a:tblGrid>
                <a:gridCol w="2357009">
                  <a:extLst>
                    <a:ext uri="{9D8B030D-6E8A-4147-A177-3AD203B41FA5}">
                      <a16:colId xmlns:a16="http://schemas.microsoft.com/office/drawing/2014/main" val="504452378"/>
                    </a:ext>
                  </a:extLst>
                </a:gridCol>
                <a:gridCol w="2357009">
                  <a:extLst>
                    <a:ext uri="{9D8B030D-6E8A-4147-A177-3AD203B41FA5}">
                      <a16:colId xmlns:a16="http://schemas.microsoft.com/office/drawing/2014/main" val="3179024909"/>
                    </a:ext>
                  </a:extLst>
                </a:gridCol>
                <a:gridCol w="2357009">
                  <a:extLst>
                    <a:ext uri="{9D8B030D-6E8A-4147-A177-3AD203B41FA5}">
                      <a16:colId xmlns:a16="http://schemas.microsoft.com/office/drawing/2014/main" val="571313447"/>
                    </a:ext>
                  </a:extLst>
                </a:gridCol>
              </a:tblGrid>
              <a:tr h="322673">
                <a:tc>
                  <a:txBody>
                    <a:bodyPr/>
                    <a:lstStyle/>
                    <a:p>
                      <a:pPr fontAlgn="t"/>
                      <a:r>
                        <a:rPr lang="en-US" sz="1200">
                          <a:effectLst/>
                        </a:rPr>
                        <a:t>+ Addition</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a:effectLst/>
                        </a:rPr>
                        <a:t>Adds values on either side of the operator.</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a:effectLst/>
                        </a:rPr>
                        <a:t>a + b = 30</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631001943"/>
                  </a:ext>
                </a:extLst>
              </a:tr>
              <a:tr h="472146">
                <a:tc>
                  <a:txBody>
                    <a:bodyPr/>
                    <a:lstStyle/>
                    <a:p>
                      <a:pPr fontAlgn="t"/>
                      <a:r>
                        <a:rPr lang="en-US" sz="1200">
                          <a:effectLst/>
                        </a:rPr>
                        <a:t>- Subtraction</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a:effectLst/>
                        </a:rPr>
                        <a:t>Subtracts right hand operand from left hand operand.</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a:effectLst/>
                        </a:rPr>
                        <a:t>a – b = -10</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150157775"/>
                  </a:ext>
                </a:extLst>
              </a:tr>
              <a:tr h="397410">
                <a:tc>
                  <a:txBody>
                    <a:bodyPr/>
                    <a:lstStyle/>
                    <a:p>
                      <a:pPr fontAlgn="t"/>
                      <a:r>
                        <a:rPr lang="en-US" sz="1200">
                          <a:effectLst/>
                        </a:rPr>
                        <a:t>* Multiplication</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a:effectLst/>
                        </a:rPr>
                        <a:t>Multiplies values on either side of the operator</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a:effectLst/>
                        </a:rPr>
                        <a:t>a * b = 200</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203160804"/>
                  </a:ext>
                </a:extLst>
              </a:tr>
              <a:tr h="397410">
                <a:tc>
                  <a:txBody>
                    <a:bodyPr/>
                    <a:lstStyle/>
                    <a:p>
                      <a:pPr fontAlgn="t"/>
                      <a:r>
                        <a:rPr lang="en-US" sz="1200">
                          <a:effectLst/>
                        </a:rPr>
                        <a:t>/ Division</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a:effectLst/>
                        </a:rPr>
                        <a:t>Divides left hand operand by right hand operand</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a:effectLst/>
                        </a:rPr>
                        <a:t>b / a = 2</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3715444366"/>
                  </a:ext>
                </a:extLst>
              </a:tr>
              <a:tr h="546883">
                <a:tc>
                  <a:txBody>
                    <a:bodyPr/>
                    <a:lstStyle/>
                    <a:p>
                      <a:pPr fontAlgn="t"/>
                      <a:r>
                        <a:rPr lang="en-US" sz="1200">
                          <a:effectLst/>
                        </a:rPr>
                        <a:t>% Modulus</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a:effectLst/>
                        </a:rPr>
                        <a:t>Divides left hand operand by right hand operand and returns remainder</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dirty="0">
                          <a:effectLst/>
                        </a:rPr>
                        <a:t>b % a = 0</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175742748"/>
                  </a:ext>
                </a:extLst>
              </a:tr>
              <a:tr h="397410">
                <a:tc>
                  <a:txBody>
                    <a:bodyPr/>
                    <a:lstStyle/>
                    <a:p>
                      <a:pPr fontAlgn="t"/>
                      <a:r>
                        <a:rPr lang="en-US" sz="1200">
                          <a:effectLst/>
                        </a:rPr>
                        <a:t>** Exponent</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a:effectLst/>
                        </a:rPr>
                        <a:t>Performs exponential (power) calculation on operators</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a:effectLst/>
                        </a:rPr>
                        <a:t>a**b =10 to the power 20</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097711623"/>
                  </a:ext>
                </a:extLst>
              </a:tr>
              <a:tr h="1817407">
                <a:tc>
                  <a:txBody>
                    <a:bodyPr/>
                    <a:lstStyle/>
                    <a:p>
                      <a:pPr fontAlgn="t"/>
                      <a:r>
                        <a:rPr lang="en-US" sz="1200">
                          <a:effectLst/>
                        </a:rPr>
                        <a:t>//</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dirty="0">
                          <a:effectLst/>
                        </a:rPr>
                        <a:t>Floor Division - The division of operands where the result is the quotient in which the digits after the decimal point are removed. But if one of the operands is negative, the result is floored, i.e., rounded away from zero (towards negative infinity):</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tc>
                  <a:txBody>
                    <a:bodyPr/>
                    <a:lstStyle/>
                    <a:p>
                      <a:pPr fontAlgn="t"/>
                      <a:r>
                        <a:rPr lang="en-US" sz="1200" dirty="0">
                          <a:effectLst/>
                        </a:rPr>
                        <a:t>9//2 = 4 and 9.0//2.0 = 4.0, -11//3 = -4, -11.0//3 = -4.0</a:t>
                      </a:r>
                    </a:p>
                  </a:txBody>
                  <a:tcPr marL="11863" marR="11863" marT="11863" marB="11863">
                    <a:lnL w="5443" cap="flat" cmpd="sng" algn="ctr">
                      <a:solidFill>
                        <a:srgbClr val="DDDDDD"/>
                      </a:solidFill>
                      <a:prstDash val="solid"/>
                      <a:round/>
                      <a:headEnd type="none" w="med" len="med"/>
                      <a:tailEnd type="none" w="med" len="med"/>
                    </a:lnL>
                    <a:lnR w="5443" cap="flat" cmpd="sng" algn="ctr">
                      <a:solidFill>
                        <a:srgbClr val="DDDDDD"/>
                      </a:solidFill>
                      <a:prstDash val="solid"/>
                      <a:round/>
                      <a:headEnd type="none" w="med" len="med"/>
                      <a:tailEnd type="none" w="med" len="med"/>
                    </a:lnR>
                    <a:lnT w="5443" cap="flat" cmpd="sng" algn="ctr">
                      <a:solidFill>
                        <a:srgbClr val="DDDDDD"/>
                      </a:solidFill>
                      <a:prstDash val="solid"/>
                      <a:round/>
                      <a:headEnd type="none" w="med" len="med"/>
                      <a:tailEnd type="none" w="med" len="med"/>
                    </a:lnT>
                    <a:lnB w="5443"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071501218"/>
                  </a:ext>
                </a:extLst>
              </a:tr>
            </a:tbl>
          </a:graphicData>
        </a:graphic>
      </p:graphicFrame>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2244798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a:t>
            </a:r>
          </a:p>
        </p:txBody>
      </p:sp>
      <p:pic>
        <p:nvPicPr>
          <p:cNvPr id="5" name="Picture 4"/>
          <p:cNvPicPr>
            <a:picLocks noChangeAspect="1"/>
          </p:cNvPicPr>
          <p:nvPr/>
        </p:nvPicPr>
        <p:blipFill>
          <a:blip r:embed="rId2"/>
          <a:stretch>
            <a:fillRect/>
          </a:stretch>
        </p:blipFill>
        <p:spPr>
          <a:xfrm>
            <a:off x="911405" y="1381612"/>
            <a:ext cx="5996653" cy="2529140"/>
          </a:xfrm>
          <a:prstGeom prst="rect">
            <a:avLst/>
          </a:prstGeom>
        </p:spPr>
      </p:pic>
      <p:pic>
        <p:nvPicPr>
          <p:cNvPr id="6" name="Picture 5"/>
          <p:cNvPicPr>
            <a:picLocks noChangeAspect="1"/>
          </p:cNvPicPr>
          <p:nvPr/>
        </p:nvPicPr>
        <p:blipFill>
          <a:blip r:embed="rId3"/>
          <a:stretch>
            <a:fillRect/>
          </a:stretch>
        </p:blipFill>
        <p:spPr>
          <a:xfrm>
            <a:off x="918078" y="3917425"/>
            <a:ext cx="5991785" cy="2616863"/>
          </a:xfrm>
          <a:prstGeom prst="rect">
            <a:avLst/>
          </a:prstGeom>
        </p:spPr>
      </p:pic>
      <p:sp>
        <p:nvSpPr>
          <p:cNvPr id="7" name="Rectangle 6"/>
          <p:cNvSpPr/>
          <p:nvPr/>
        </p:nvSpPr>
        <p:spPr>
          <a:xfrm>
            <a:off x="7186160" y="1010302"/>
            <a:ext cx="4600923" cy="923330"/>
          </a:xfrm>
          <a:prstGeom prst="rect">
            <a:avLst/>
          </a:prstGeom>
        </p:spPr>
        <p:txBody>
          <a:bodyPr wrap="square">
            <a:spAutoFit/>
          </a:bodyPr>
          <a:lstStyle/>
          <a:p>
            <a:r>
              <a:rPr lang="en-US" dirty="0">
                <a:solidFill>
                  <a:srgbClr val="000000"/>
                </a:solidFill>
                <a:latin typeface="Verdana" panose="020B0604030504040204" pitchFamily="34" charset="0"/>
              </a:rPr>
              <a:t>A list contains items separated by commas and enclosed within square brackets.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1049151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Tuples</a:t>
            </a:r>
          </a:p>
        </p:txBody>
      </p:sp>
      <p:sp>
        <p:nvSpPr>
          <p:cNvPr id="3" name="Content Placeholder 2"/>
          <p:cNvSpPr>
            <a:spLocks noGrp="1"/>
          </p:cNvSpPr>
          <p:nvPr>
            <p:ph idx="1"/>
          </p:nvPr>
        </p:nvSpPr>
        <p:spPr>
          <a:xfrm>
            <a:off x="838200" y="1551972"/>
            <a:ext cx="10515600" cy="4351338"/>
          </a:xfrm>
        </p:spPr>
        <p:txBody>
          <a:bodyPr>
            <a:normAutofit/>
          </a:bodyPr>
          <a:lstStyle/>
          <a:p>
            <a:r>
              <a:rPr lang="en-US" dirty="0"/>
              <a:t>A tuple is another sequence data type that is similar to the list. A tuple consists of a number of values separated by commas. Unlike lists, however, tuples are enclosed within parentheses.</a:t>
            </a:r>
          </a:p>
          <a:p>
            <a:r>
              <a:rPr lang="en-US" dirty="0"/>
              <a:t>It is </a:t>
            </a:r>
            <a:r>
              <a:rPr lang="en-US" b="1" dirty="0"/>
              <a:t>only-read</a:t>
            </a:r>
          </a:p>
          <a:p>
            <a:pPr marL="0" indent="0">
              <a:buNone/>
            </a:pPr>
            <a:endParaRPr lang="en-US" b="1" dirty="0"/>
          </a:p>
          <a:p>
            <a:pPr marL="0" indent="0">
              <a:buNone/>
            </a:pPr>
            <a:endParaRPr lang="en-US" dirty="0"/>
          </a:p>
          <a:p>
            <a:pPr marL="0" indent="0">
              <a:buNone/>
            </a:pPr>
            <a:endParaRPr lang="en-US" dirty="0"/>
          </a:p>
        </p:txBody>
      </p:sp>
      <p:pic>
        <p:nvPicPr>
          <p:cNvPr id="4" name="Picture 3"/>
          <p:cNvPicPr>
            <a:picLocks noChangeAspect="1"/>
          </p:cNvPicPr>
          <p:nvPr/>
        </p:nvPicPr>
        <p:blipFill>
          <a:blip r:embed="rId2"/>
          <a:stretch>
            <a:fillRect/>
          </a:stretch>
        </p:blipFill>
        <p:spPr>
          <a:xfrm>
            <a:off x="484743" y="3477389"/>
            <a:ext cx="5434502" cy="2268773"/>
          </a:xfrm>
          <a:prstGeom prst="rect">
            <a:avLst/>
          </a:prstGeom>
        </p:spPr>
      </p:pic>
      <p:pic>
        <p:nvPicPr>
          <p:cNvPr id="5" name="Picture 4"/>
          <p:cNvPicPr>
            <a:picLocks noChangeAspect="1"/>
          </p:cNvPicPr>
          <p:nvPr/>
        </p:nvPicPr>
        <p:blipFill>
          <a:blip r:embed="rId3"/>
          <a:stretch>
            <a:fillRect/>
          </a:stretch>
        </p:blipFill>
        <p:spPr>
          <a:xfrm>
            <a:off x="6082518" y="3423993"/>
            <a:ext cx="6109482" cy="226877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2830568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Dictionary</a:t>
            </a:r>
          </a:p>
        </p:txBody>
      </p:sp>
      <p:sp>
        <p:nvSpPr>
          <p:cNvPr id="3" name="Content Placeholder 2"/>
          <p:cNvSpPr>
            <a:spLocks noGrp="1"/>
          </p:cNvSpPr>
          <p:nvPr>
            <p:ph idx="1"/>
          </p:nvPr>
        </p:nvSpPr>
        <p:spPr>
          <a:xfrm>
            <a:off x="838200" y="1690688"/>
            <a:ext cx="10515600" cy="4351338"/>
          </a:xfrm>
        </p:spPr>
        <p:txBody>
          <a:bodyPr>
            <a:normAutofit/>
          </a:bodyPr>
          <a:lstStyle/>
          <a:p>
            <a:r>
              <a:rPr lang="en-US" sz="1800" dirty="0"/>
              <a:t>Python's dictionaries are kind of hash table type. They work like associative arrays or hashes found in Perl and consist of key-value pairs. A dictionary key can be almost any Python type, but are usually numbers or strings. Values, on the other hand, can be any arbitrary Python object.</a:t>
            </a:r>
          </a:p>
        </p:txBody>
      </p:sp>
      <p:pic>
        <p:nvPicPr>
          <p:cNvPr id="4" name="Picture 3"/>
          <p:cNvPicPr>
            <a:picLocks noChangeAspect="1"/>
          </p:cNvPicPr>
          <p:nvPr/>
        </p:nvPicPr>
        <p:blipFill>
          <a:blip r:embed="rId2"/>
          <a:stretch>
            <a:fillRect/>
          </a:stretch>
        </p:blipFill>
        <p:spPr>
          <a:xfrm>
            <a:off x="320375" y="3062972"/>
            <a:ext cx="5672638" cy="2347564"/>
          </a:xfrm>
          <a:prstGeom prst="rect">
            <a:avLst/>
          </a:prstGeom>
        </p:spPr>
      </p:pic>
      <p:pic>
        <p:nvPicPr>
          <p:cNvPr id="5" name="Picture 4"/>
          <p:cNvPicPr>
            <a:picLocks noChangeAspect="1"/>
          </p:cNvPicPr>
          <p:nvPr/>
        </p:nvPicPr>
        <p:blipFill>
          <a:blip r:embed="rId3"/>
          <a:stretch>
            <a:fillRect/>
          </a:stretch>
        </p:blipFill>
        <p:spPr>
          <a:xfrm>
            <a:off x="6199486" y="2985207"/>
            <a:ext cx="5795497" cy="237860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817063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 – If, </a:t>
            </a:r>
            <a:r>
              <a:rPr lang="en-US" dirty="0" err="1"/>
              <a:t>elif</a:t>
            </a:r>
            <a:r>
              <a:rPr lang="en-US" dirty="0"/>
              <a:t>, else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pic>
        <p:nvPicPr>
          <p:cNvPr id="3" name="Picture 2"/>
          <p:cNvPicPr>
            <a:picLocks noChangeAspect="1"/>
          </p:cNvPicPr>
          <p:nvPr/>
        </p:nvPicPr>
        <p:blipFill>
          <a:blip r:embed="rId3"/>
          <a:stretch>
            <a:fillRect/>
          </a:stretch>
        </p:blipFill>
        <p:spPr>
          <a:xfrm>
            <a:off x="1080196" y="3090804"/>
            <a:ext cx="4917636" cy="3096985"/>
          </a:xfrm>
          <a:prstGeom prst="rect">
            <a:avLst/>
          </a:prstGeom>
        </p:spPr>
      </p:pic>
      <p:pic>
        <p:nvPicPr>
          <p:cNvPr id="5" name="Picture 4"/>
          <p:cNvPicPr>
            <a:picLocks noChangeAspect="1"/>
          </p:cNvPicPr>
          <p:nvPr/>
        </p:nvPicPr>
        <p:blipFill>
          <a:blip r:embed="rId4"/>
          <a:stretch>
            <a:fillRect/>
          </a:stretch>
        </p:blipFill>
        <p:spPr>
          <a:xfrm>
            <a:off x="6239829" y="3259592"/>
            <a:ext cx="5743386" cy="2473779"/>
          </a:xfrm>
          <a:prstGeom prst="rect">
            <a:avLst/>
          </a:prstGeom>
        </p:spPr>
      </p:pic>
      <p:sp>
        <p:nvSpPr>
          <p:cNvPr id="6" name="Rectangle 5"/>
          <p:cNvSpPr/>
          <p:nvPr/>
        </p:nvSpPr>
        <p:spPr>
          <a:xfrm>
            <a:off x="838199" y="1421563"/>
            <a:ext cx="11005457" cy="2123658"/>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rPr>
              <a:t>The </a:t>
            </a:r>
            <a:r>
              <a:rPr lang="en-US" sz="1600" b="1" dirty="0">
                <a:solidFill>
                  <a:srgbClr val="000000"/>
                </a:solidFill>
              </a:rPr>
              <a:t>if</a:t>
            </a:r>
            <a:r>
              <a:rPr lang="en-US" sz="1600" dirty="0">
                <a:solidFill>
                  <a:srgbClr val="000000"/>
                </a:solidFill>
              </a:rPr>
              <a:t> statement contains a logical expression using which data is compared and a decision is made based on the result of the comparison.</a:t>
            </a:r>
          </a:p>
          <a:p>
            <a:pPr marL="285750" indent="-285750">
              <a:buFont typeface="Arial" panose="020B0604020202020204" pitchFamily="34" charset="0"/>
              <a:buChar char="•"/>
            </a:pPr>
            <a:r>
              <a:rPr lang="en-US" sz="1600" dirty="0"/>
              <a:t>An </a:t>
            </a:r>
            <a:r>
              <a:rPr lang="en-US" sz="1600" b="1" dirty="0"/>
              <a:t>else</a:t>
            </a:r>
            <a:r>
              <a:rPr lang="en-US" sz="1600" dirty="0"/>
              <a:t> statement can be combined with an </a:t>
            </a:r>
            <a:r>
              <a:rPr lang="en-US" sz="1600" b="1" dirty="0"/>
              <a:t>if</a:t>
            </a:r>
            <a:r>
              <a:rPr lang="en-US" sz="1600" dirty="0"/>
              <a:t> statement. An </a:t>
            </a:r>
            <a:r>
              <a:rPr lang="en-US" sz="1600" b="1" dirty="0"/>
              <a:t>else</a:t>
            </a:r>
            <a:r>
              <a:rPr lang="en-US" sz="1600" dirty="0"/>
              <a:t> statement contains the block of code that executes if the conditional expression in the if statement resolves to 0 or a FALSE value.</a:t>
            </a:r>
            <a:endParaRPr lang="en-US" sz="1600" dirty="0">
              <a:solidFill>
                <a:srgbClr val="000000"/>
              </a:solidFill>
            </a:endParaRPr>
          </a:p>
          <a:p>
            <a:pPr marL="285750" indent="-285750">
              <a:buFont typeface="Arial" panose="020B0604020202020204" pitchFamily="34" charset="0"/>
              <a:buChar char="•"/>
            </a:pPr>
            <a:r>
              <a:rPr lang="en-US" sz="1600" dirty="0"/>
              <a:t>The </a:t>
            </a:r>
            <a:r>
              <a:rPr lang="en-US" sz="1600" b="1" dirty="0" err="1"/>
              <a:t>elif</a:t>
            </a:r>
            <a:r>
              <a:rPr lang="en-US" sz="1600" dirty="0"/>
              <a:t> statement allows you to check multiple expressions for TRUE and execute a block of code as soon as one of the conditions evaluates to TRUE.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3498794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Loops – While, For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pic>
        <p:nvPicPr>
          <p:cNvPr id="14338" name="Picture 2" descr="Loop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1487" y="1805023"/>
            <a:ext cx="28956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9475635" y="3369297"/>
            <a:ext cx="1931003" cy="2214974"/>
          </a:xfrm>
          <a:prstGeom prst="rect">
            <a:avLst/>
          </a:prstGeom>
        </p:spPr>
      </p:pic>
      <p:pic>
        <p:nvPicPr>
          <p:cNvPr id="8" name="Picture 7"/>
          <p:cNvPicPr>
            <a:picLocks noChangeAspect="1"/>
          </p:cNvPicPr>
          <p:nvPr/>
        </p:nvPicPr>
        <p:blipFill>
          <a:blip r:embed="rId5"/>
          <a:stretch>
            <a:fillRect/>
          </a:stretch>
        </p:blipFill>
        <p:spPr>
          <a:xfrm>
            <a:off x="8429687" y="2027983"/>
            <a:ext cx="3576296" cy="1004018"/>
          </a:xfrm>
          <a:prstGeom prst="rect">
            <a:avLst/>
          </a:prstGeom>
        </p:spPr>
      </p:pic>
      <p:sp>
        <p:nvSpPr>
          <p:cNvPr id="10" name="Rectangle 9"/>
          <p:cNvSpPr/>
          <p:nvPr/>
        </p:nvSpPr>
        <p:spPr>
          <a:xfrm>
            <a:off x="9126269" y="1490003"/>
            <a:ext cx="2629734" cy="369332"/>
          </a:xfrm>
          <a:prstGeom prst="rect">
            <a:avLst/>
          </a:prstGeom>
        </p:spPr>
        <p:txBody>
          <a:bodyPr wrap="square">
            <a:spAutoFit/>
          </a:bodyPr>
          <a:lstStyle/>
          <a:p>
            <a:r>
              <a:rPr lang="en-US" b="1" dirty="0">
                <a:solidFill>
                  <a:srgbClr val="000000"/>
                </a:solidFill>
                <a:latin typeface="Verdana" panose="020B0604030504040204" pitchFamily="34" charset="0"/>
              </a:rPr>
              <a:t>While Loop</a:t>
            </a:r>
            <a:endParaRPr lang="en-US" b="1" dirty="0"/>
          </a:p>
        </p:txBody>
      </p:sp>
      <p:sp>
        <p:nvSpPr>
          <p:cNvPr id="11" name="Rectangle 10"/>
          <p:cNvSpPr/>
          <p:nvPr/>
        </p:nvSpPr>
        <p:spPr>
          <a:xfrm>
            <a:off x="5256811" y="1490003"/>
            <a:ext cx="2629734" cy="369332"/>
          </a:xfrm>
          <a:prstGeom prst="rect">
            <a:avLst/>
          </a:prstGeom>
        </p:spPr>
        <p:txBody>
          <a:bodyPr wrap="square">
            <a:spAutoFit/>
          </a:bodyPr>
          <a:lstStyle/>
          <a:p>
            <a:r>
              <a:rPr lang="en-US" b="1" dirty="0">
                <a:solidFill>
                  <a:srgbClr val="000000"/>
                </a:solidFill>
                <a:latin typeface="Verdana" panose="020B0604030504040204" pitchFamily="34" charset="0"/>
              </a:rPr>
              <a:t>For Loop</a:t>
            </a:r>
            <a:endParaRPr lang="en-US" b="1" dirty="0"/>
          </a:p>
        </p:txBody>
      </p:sp>
      <p:pic>
        <p:nvPicPr>
          <p:cNvPr id="9" name="Picture 8"/>
          <p:cNvPicPr>
            <a:picLocks noChangeAspect="1"/>
          </p:cNvPicPr>
          <p:nvPr/>
        </p:nvPicPr>
        <p:blipFill>
          <a:blip r:embed="rId6"/>
          <a:stretch>
            <a:fillRect/>
          </a:stretch>
        </p:blipFill>
        <p:spPr>
          <a:xfrm>
            <a:off x="4500840" y="2172715"/>
            <a:ext cx="3314944" cy="642851"/>
          </a:xfrm>
          <a:prstGeom prst="rect">
            <a:avLst/>
          </a:prstGeom>
        </p:spPr>
      </p:pic>
      <p:pic>
        <p:nvPicPr>
          <p:cNvPr id="12" name="Picture 11"/>
          <p:cNvPicPr>
            <a:picLocks noChangeAspect="1"/>
          </p:cNvPicPr>
          <p:nvPr/>
        </p:nvPicPr>
        <p:blipFill>
          <a:blip r:embed="rId7"/>
          <a:stretch>
            <a:fillRect/>
          </a:stretch>
        </p:blipFill>
        <p:spPr>
          <a:xfrm>
            <a:off x="5159633" y="3032001"/>
            <a:ext cx="1965243" cy="2682713"/>
          </a:xfrm>
          <a:prstGeom prst="rect">
            <a:avLst/>
          </a:prstGeom>
        </p:spPr>
      </p:pic>
    </p:spTree>
    <p:extLst>
      <p:ext uri="{BB962C8B-B14F-4D97-AF65-F5344CB8AC3E}">
        <p14:creationId xmlns:p14="http://schemas.microsoft.com/office/powerpoint/2010/main" val="2544065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Modules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pic>
        <p:nvPicPr>
          <p:cNvPr id="5" name="Picture 4"/>
          <p:cNvPicPr>
            <a:picLocks noChangeAspect="1"/>
          </p:cNvPicPr>
          <p:nvPr/>
        </p:nvPicPr>
        <p:blipFill>
          <a:blip r:embed="rId3"/>
          <a:stretch>
            <a:fillRect/>
          </a:stretch>
        </p:blipFill>
        <p:spPr>
          <a:xfrm>
            <a:off x="6096000" y="2736712"/>
            <a:ext cx="2868137" cy="1315035"/>
          </a:xfrm>
          <a:prstGeom prst="rect">
            <a:avLst/>
          </a:prstGeom>
        </p:spPr>
      </p:pic>
      <p:pic>
        <p:nvPicPr>
          <p:cNvPr id="6" name="Picture 5"/>
          <p:cNvPicPr>
            <a:picLocks noChangeAspect="1"/>
          </p:cNvPicPr>
          <p:nvPr/>
        </p:nvPicPr>
        <p:blipFill>
          <a:blip r:embed="rId4"/>
          <a:stretch>
            <a:fillRect/>
          </a:stretch>
        </p:blipFill>
        <p:spPr>
          <a:xfrm>
            <a:off x="838200" y="2736712"/>
            <a:ext cx="4599144" cy="2561738"/>
          </a:xfrm>
          <a:prstGeom prst="rect">
            <a:avLst/>
          </a:prstGeom>
        </p:spPr>
      </p:pic>
      <p:sp>
        <p:nvSpPr>
          <p:cNvPr id="7" name="TextBox 6"/>
          <p:cNvSpPr txBox="1"/>
          <p:nvPr/>
        </p:nvSpPr>
        <p:spPr>
          <a:xfrm>
            <a:off x="5984203" y="2029034"/>
            <a:ext cx="954447" cy="369332"/>
          </a:xfrm>
          <a:prstGeom prst="rect">
            <a:avLst/>
          </a:prstGeom>
          <a:noFill/>
        </p:spPr>
        <p:txBody>
          <a:bodyPr wrap="square" rtlCol="0">
            <a:spAutoFit/>
          </a:bodyPr>
          <a:lstStyle/>
          <a:p>
            <a:r>
              <a:rPr lang="en-US" dirty="0"/>
              <a:t>main.py</a:t>
            </a:r>
          </a:p>
        </p:txBody>
      </p:sp>
      <p:sp>
        <p:nvSpPr>
          <p:cNvPr id="8" name="TextBox 7"/>
          <p:cNvSpPr txBox="1"/>
          <p:nvPr/>
        </p:nvSpPr>
        <p:spPr>
          <a:xfrm>
            <a:off x="990600" y="2181434"/>
            <a:ext cx="954447" cy="369332"/>
          </a:xfrm>
          <a:prstGeom prst="rect">
            <a:avLst/>
          </a:prstGeom>
          <a:noFill/>
        </p:spPr>
        <p:txBody>
          <a:bodyPr wrap="square" rtlCol="0">
            <a:spAutoFit/>
          </a:bodyPr>
          <a:lstStyle/>
          <a:p>
            <a:r>
              <a:rPr lang="en-US" dirty="0"/>
              <a:t>fibo.py</a:t>
            </a:r>
          </a:p>
        </p:txBody>
      </p:sp>
    </p:spTree>
    <p:extLst>
      <p:ext uri="{BB962C8B-B14F-4D97-AF65-F5344CB8AC3E}">
        <p14:creationId xmlns:p14="http://schemas.microsoft.com/office/powerpoint/2010/main" val="325357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Signals</a:t>
            </a:r>
          </a:p>
        </p:txBody>
      </p:sp>
      <p:sp>
        <p:nvSpPr>
          <p:cNvPr id="3" name="Content Placeholder 2"/>
          <p:cNvSpPr>
            <a:spLocks noGrp="1"/>
          </p:cNvSpPr>
          <p:nvPr>
            <p:ph idx="1"/>
          </p:nvPr>
        </p:nvSpPr>
        <p:spPr>
          <a:xfrm>
            <a:off x="704710" y="1786757"/>
            <a:ext cx="10294787" cy="1685137"/>
          </a:xfrm>
        </p:spPr>
        <p:txBody>
          <a:bodyPr>
            <a:noAutofit/>
          </a:bodyPr>
          <a:lstStyle/>
          <a:p>
            <a:r>
              <a:rPr lang="en-US" sz="1800" dirty="0"/>
              <a:t>A digital signal refers to an electrical signal that is converted into a pattern of bits. Unlike an analog signal, which is a continuous signal that contains time-varying quantities, a digital signal has a discrete value at each sampling point. </a:t>
            </a:r>
          </a:p>
          <a:p>
            <a:r>
              <a:rPr lang="en-US" sz="1800" dirty="0"/>
              <a:t>Digital signals must have a finite set of possible values. Most commonly digital signals will be one of </a:t>
            </a:r>
            <a:r>
              <a:rPr lang="en-US" sz="1800" b="1" dirty="0"/>
              <a:t>two values</a:t>
            </a:r>
            <a:r>
              <a:rPr lang="en-US" sz="1800" dirty="0"/>
              <a:t> – like either 0V or 5V. Timing graphs of these signals look like </a:t>
            </a:r>
            <a:r>
              <a:rPr lang="en-US" sz="1800" b="1" dirty="0"/>
              <a:t>square waves</a:t>
            </a:r>
            <a:r>
              <a:rPr lang="en-US" sz="1800"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pic>
        <p:nvPicPr>
          <p:cNvPr id="20482" name="Picture 2" descr="Square wave signal. Two values, either 0V or 5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1000" y="3567963"/>
            <a:ext cx="5762625" cy="204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413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Input</a:t>
            </a:r>
          </a:p>
        </p:txBody>
      </p:sp>
      <p:sp>
        <p:nvSpPr>
          <p:cNvPr id="3" name="Content Placeholder 2"/>
          <p:cNvSpPr>
            <a:spLocks noGrp="1"/>
          </p:cNvSpPr>
          <p:nvPr>
            <p:ph idx="1"/>
          </p:nvPr>
        </p:nvSpPr>
        <p:spPr/>
        <p:txBody>
          <a:bodyPr>
            <a:normAutofit lnSpcReduction="10000"/>
          </a:bodyPr>
          <a:lstStyle/>
          <a:p>
            <a:r>
              <a:rPr lang="en-US" dirty="0"/>
              <a:t>GPIO </a:t>
            </a:r>
            <a:r>
              <a:rPr lang="en-US" b="1" dirty="0"/>
              <a:t>outputs</a:t>
            </a:r>
            <a:r>
              <a:rPr lang="en-US" dirty="0"/>
              <a:t> are easy; they are on or off, HIGH or LOW, 3v3 or 0v. </a:t>
            </a:r>
            <a:r>
              <a:rPr lang="en-US" b="1" dirty="0"/>
              <a:t>Inputs</a:t>
            </a:r>
            <a:r>
              <a:rPr lang="en-US" dirty="0"/>
              <a:t> are a bit trickier because of the way that digital devices work. Although it might seem reasonable just to connect a button across an input pin and a ground pin, the Pi can get confused as to whether the button is on or off. It might work properly, it might not. It's a bit like floating about in deep space; without a reference it would be hard to tell if you were going up or down, or even what up or down meant!</a:t>
            </a:r>
          </a:p>
          <a:p>
            <a:r>
              <a:rPr lang="en-US" dirty="0">
                <a:solidFill>
                  <a:srgbClr val="222222"/>
                </a:solidFill>
                <a:latin typeface="Roboto"/>
              </a:rPr>
              <a:t>When a GPIO pin is in input mode and not connected to 3.3 volts or ground, the pin is said to be </a:t>
            </a:r>
            <a:r>
              <a:rPr lang="en-US" b="1" dirty="0">
                <a:solidFill>
                  <a:srgbClr val="222222"/>
                </a:solidFill>
                <a:latin typeface="Roboto"/>
              </a:rPr>
              <a:t>floating</a:t>
            </a:r>
            <a:r>
              <a:rPr lang="en-US" dirty="0">
                <a:solidFill>
                  <a:srgbClr val="222222"/>
                </a:solidFill>
                <a:latin typeface="Roboto"/>
              </a:rPr>
              <a:t>, meaning that it has no fixed voltage level.</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2082424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 Formatter</a:t>
            </a:r>
          </a:p>
        </p:txBody>
      </p:sp>
      <p:pic>
        <p:nvPicPr>
          <p:cNvPr id="3074" name="Picture 2" descr="Image result for sd forma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2558" y="1817913"/>
            <a:ext cx="4935357" cy="37664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1398007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Pull Down</a:t>
            </a:r>
          </a:p>
        </p:txBody>
      </p:sp>
      <p:sp>
        <p:nvSpPr>
          <p:cNvPr id="5" name="Rectangle 3"/>
          <p:cNvSpPr>
            <a:spLocks noChangeArrowheads="1"/>
          </p:cNvSpPr>
          <p:nvPr/>
        </p:nvSpPr>
        <p:spPr bwMode="auto">
          <a:xfrm>
            <a:off x="838201" y="1492828"/>
            <a:ext cx="10515600" cy="1569660"/>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22222"/>
                </a:solidFill>
                <a:effectLst/>
                <a:latin typeface="Roboto"/>
              </a:rPr>
              <a:t>A pull down circuit: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22222"/>
                </a:solidFill>
                <a:effectLst/>
                <a:latin typeface="Roboto"/>
              </a:rPr>
              <a:t>Wire the GPIO pin to ground through a large (10kΩ) resistor so that it always reads </a:t>
            </a:r>
            <a:r>
              <a:rPr kumimoji="0" lang="en-US" altLang="en-US" sz="1600" b="0" i="0" u="none" strike="noStrike" cap="none" normalizeH="0" baseline="0" dirty="0">
                <a:ln>
                  <a:noFill/>
                </a:ln>
                <a:solidFill>
                  <a:srgbClr val="222222"/>
                </a:solidFill>
                <a:effectLst/>
                <a:latin typeface="Courier"/>
              </a:rPr>
              <a:t>LOW</a:t>
            </a:r>
            <a:r>
              <a:rPr kumimoji="0" lang="en-US" altLang="en-US" sz="1600" b="0" i="0" u="none" strike="noStrike" cap="none" normalizeH="0" baseline="0" dirty="0">
                <a:ln>
                  <a:noFill/>
                </a:ln>
                <a:solidFill>
                  <a:srgbClr val="222222"/>
                </a:solidFill>
                <a:effectLst/>
                <a:latin typeface="Roboto"/>
              </a:rPr>
              <a:t>. Then you can short the pin to 3.3 volts by closing the circuit so that it goes </a:t>
            </a:r>
            <a:r>
              <a:rPr kumimoji="0" lang="en-US" altLang="en-US" sz="1600" b="0" i="0" u="none" strike="noStrike" cap="none" normalizeH="0" baseline="0" dirty="0">
                <a:ln>
                  <a:noFill/>
                </a:ln>
                <a:solidFill>
                  <a:srgbClr val="222222"/>
                </a:solidFill>
                <a:effectLst/>
                <a:latin typeface="Courier"/>
              </a:rPr>
              <a:t>HIGH</a:t>
            </a:r>
            <a:r>
              <a:rPr kumimoji="0" lang="en-US" altLang="en-US" sz="1600" b="0" i="0" u="none" strike="noStrike" cap="none" normalizeH="0" baseline="0" dirty="0">
                <a:ln>
                  <a:noFill/>
                </a:ln>
                <a:solidFill>
                  <a:srgbClr val="222222"/>
                </a:solidFill>
                <a:effectLst/>
                <a:latin typeface="Roboto"/>
              </a:rPr>
              <a:t>. When the circuit is closed, there is a lower resistance path to 3.3 volts, and therefore the pin will read </a:t>
            </a:r>
            <a:r>
              <a:rPr kumimoji="0" lang="en-US" altLang="en-US" sz="1600" b="0" i="0" u="none" strike="noStrike" cap="none" normalizeH="0" baseline="0" dirty="0">
                <a:ln>
                  <a:noFill/>
                </a:ln>
                <a:solidFill>
                  <a:srgbClr val="222222"/>
                </a:solidFill>
                <a:effectLst/>
                <a:latin typeface="Courier"/>
              </a:rPr>
              <a:t>HIGH</a:t>
            </a:r>
            <a:r>
              <a:rPr kumimoji="0" lang="en-US" altLang="en-US" sz="1600" b="0" i="0" u="none" strike="noStrike" cap="none" normalizeH="0" baseline="0" dirty="0">
                <a:ln>
                  <a:noFill/>
                </a:ln>
                <a:solidFill>
                  <a:srgbClr val="222222"/>
                </a:solidFill>
                <a:effectLst/>
                <a:latin typeface="Roboto"/>
              </a:rPr>
              <a:t>.</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22222"/>
                </a:solidFill>
                <a:effectLst/>
                <a:latin typeface="Roboto"/>
              </a:rPr>
              <a:t>  </a:t>
            </a:r>
          </a:p>
        </p:txBody>
      </p:sp>
      <p:pic>
        <p:nvPicPr>
          <p:cNvPr id="15364" name="Picture 4" descr="https://www.raspberrypi.org/learning/physical-computing-guide/images/pull_dow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0858" y="3295385"/>
            <a:ext cx="4005797" cy="23907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155937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Pull Up</a:t>
            </a:r>
          </a:p>
        </p:txBody>
      </p:sp>
      <p:sp>
        <p:nvSpPr>
          <p:cNvPr id="4" name="Rectangle 1"/>
          <p:cNvSpPr>
            <a:spLocks noChangeArrowheads="1"/>
          </p:cNvSpPr>
          <p:nvPr/>
        </p:nvSpPr>
        <p:spPr bwMode="auto">
          <a:xfrm>
            <a:off x="838200" y="1366718"/>
            <a:ext cx="10975581" cy="96949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22222"/>
                </a:solidFill>
                <a:effectLst/>
                <a:latin typeface="Roboto"/>
              </a:rPr>
              <a:t>A pull up circuit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22222"/>
                </a:solidFill>
                <a:effectLst/>
                <a:latin typeface="Roboto"/>
              </a:rPr>
              <a:t>Wire the GPIO pin to 3.3 volts through a large (10kΩ) resistor so that it always reads </a:t>
            </a:r>
            <a:r>
              <a:rPr kumimoji="0" lang="en-US" altLang="en-US" sz="1200" b="0" i="0" u="none" strike="noStrike" cap="none" normalizeH="0" baseline="0" dirty="0">
                <a:ln>
                  <a:noFill/>
                </a:ln>
                <a:solidFill>
                  <a:srgbClr val="222222"/>
                </a:solidFill>
                <a:effectLst/>
                <a:latin typeface="Courier"/>
              </a:rPr>
              <a:t>HIGH</a:t>
            </a:r>
            <a:r>
              <a:rPr kumimoji="0" lang="en-US" altLang="en-US" sz="1300" b="0" i="0" u="none" strike="noStrike" cap="none" normalizeH="0" baseline="0" dirty="0">
                <a:ln>
                  <a:noFill/>
                </a:ln>
                <a:solidFill>
                  <a:srgbClr val="222222"/>
                </a:solidFill>
                <a:effectLst/>
                <a:latin typeface="Roboto"/>
              </a:rPr>
              <a:t>. Then we can short the pin to ground by closing the circuit so that the pin will go </a:t>
            </a:r>
            <a:r>
              <a:rPr kumimoji="0" lang="en-US" altLang="en-US" sz="1200" b="0" i="0" u="none" strike="noStrike" cap="none" normalizeH="0" baseline="0" dirty="0">
                <a:ln>
                  <a:noFill/>
                </a:ln>
                <a:solidFill>
                  <a:srgbClr val="222222"/>
                </a:solidFill>
                <a:effectLst/>
                <a:latin typeface="Courier"/>
              </a:rPr>
              <a:t>LOW</a:t>
            </a:r>
            <a:r>
              <a:rPr kumimoji="0" lang="en-US" altLang="en-US" sz="1300" b="0" i="0" u="none" strike="noStrike" cap="none" normalizeH="0" baseline="0" dirty="0">
                <a:ln>
                  <a:noFill/>
                </a:ln>
                <a:solidFill>
                  <a:srgbClr val="222222"/>
                </a:solidFill>
                <a:effectLst/>
                <a:latin typeface="Roboto"/>
              </a:rPr>
              <a:t>.</a:t>
            </a:r>
            <a:endParaRPr kumimoji="0" lang="en-US" altLang="en-US" sz="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222222"/>
                </a:solidFill>
                <a:effectLst/>
                <a:latin typeface="Roboto"/>
              </a:rPr>
              <a:t>  </a:t>
            </a:r>
            <a:endParaRPr kumimoji="0" lang="en-US" altLang="en-US" sz="15000" b="0" i="0" u="none" strike="noStrike" cap="none" normalizeH="0" baseline="0" dirty="0">
              <a:ln>
                <a:noFill/>
              </a:ln>
              <a:solidFill>
                <a:srgbClr val="222222"/>
              </a:solidFill>
              <a:effectLst/>
              <a:latin typeface="Roboto"/>
            </a:endParaRPr>
          </a:p>
        </p:txBody>
      </p:sp>
      <p:pic>
        <p:nvPicPr>
          <p:cNvPr id="16386" name="Picture 2" descr="https://www.raspberrypi.org/learning/physical-computing-guide/images/pull_u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796" y="2513926"/>
            <a:ext cx="5814132" cy="34663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307907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Output</a:t>
            </a:r>
          </a:p>
        </p:txBody>
      </p:sp>
      <p:sp>
        <p:nvSpPr>
          <p:cNvPr id="3" name="Content Placeholder 2"/>
          <p:cNvSpPr>
            <a:spLocks noGrp="1"/>
          </p:cNvSpPr>
          <p:nvPr>
            <p:ph idx="1"/>
          </p:nvPr>
        </p:nvSpPr>
        <p:spPr>
          <a:xfrm>
            <a:off x="838200" y="1825625"/>
            <a:ext cx="10515600" cy="1331391"/>
          </a:xfrm>
        </p:spPr>
        <p:txBody>
          <a:bodyPr/>
          <a:lstStyle/>
          <a:p>
            <a:r>
              <a:rPr lang="en-US" dirty="0"/>
              <a:t>Using the GPIO outputs is an easy task. They are on or off. In other words, the signal on a GPIO output pin can be HIGH or LOW. HIGH means 3.3v and LOW means 0v.</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4097791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run python script?</a:t>
            </a:r>
          </a:p>
        </p:txBody>
      </p:sp>
      <p:pic>
        <p:nvPicPr>
          <p:cNvPr id="5" name="Picture 4"/>
          <p:cNvPicPr>
            <a:picLocks noChangeAspect="1"/>
          </p:cNvPicPr>
          <p:nvPr/>
        </p:nvPicPr>
        <p:blipFill>
          <a:blip r:embed="rId2"/>
          <a:stretch>
            <a:fillRect/>
          </a:stretch>
        </p:blipFill>
        <p:spPr>
          <a:xfrm>
            <a:off x="838200" y="2515250"/>
            <a:ext cx="8690781" cy="256863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
        <p:nvSpPr>
          <p:cNvPr id="7" name="TextBox 6"/>
          <p:cNvSpPr txBox="1"/>
          <p:nvPr/>
        </p:nvSpPr>
        <p:spPr>
          <a:xfrm>
            <a:off x="838200" y="1887149"/>
            <a:ext cx="1972463" cy="369332"/>
          </a:xfrm>
          <a:prstGeom prst="rect">
            <a:avLst/>
          </a:prstGeom>
          <a:noFill/>
        </p:spPr>
        <p:txBody>
          <a:bodyPr wrap="none" rtlCol="0">
            <a:spAutoFit/>
          </a:bodyPr>
          <a:lstStyle/>
          <a:p>
            <a:r>
              <a:rPr lang="en-US" dirty="0"/>
              <a:t>- python demo1.py</a:t>
            </a:r>
          </a:p>
        </p:txBody>
      </p:sp>
    </p:spTree>
    <p:extLst>
      <p:ext uri="{BB962C8B-B14F-4D97-AF65-F5344CB8AC3E}">
        <p14:creationId xmlns:p14="http://schemas.microsoft.com/office/powerpoint/2010/main" val="1272329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Breadboard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pic>
        <p:nvPicPr>
          <p:cNvPr id="1026" name="Picture 2" descr="horizontal-r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186" y="1512801"/>
            <a:ext cx="6283219" cy="32721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erticalpow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2405" y="1512802"/>
            <a:ext cx="5135836" cy="3272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444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Pinout </a:t>
            </a:r>
            <a:r>
              <a:rPr lang="en-US"/>
              <a:t>- Reminder</a:t>
            </a:r>
            <a:endParaRPr lang="en-US" dirty="0"/>
          </a:p>
        </p:txBody>
      </p:sp>
      <p:pic>
        <p:nvPicPr>
          <p:cNvPr id="17410" name="Picture 2" descr="Image result for raspberry pi 3 pin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003" y="1318107"/>
            <a:ext cx="7295024" cy="43509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4185218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LED – Light-emitting diode</a:t>
            </a:r>
          </a:p>
        </p:txBody>
      </p:sp>
      <p:pic>
        <p:nvPicPr>
          <p:cNvPr id="1026" name="Picture 2" descr="https://upload.wikimedia.org/wikipedia/commons/thumb/f/f9/LED%2C_5mm%2C_green_%28en%29.svg/220px-LED%2C_5mm%2C_green_%28en%29.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4297" y="1536335"/>
            <a:ext cx="3421527" cy="37947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D symbol.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7409" y="5331119"/>
            <a:ext cx="2535743" cy="7951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73487" y="1690688"/>
            <a:ext cx="6664015" cy="4524315"/>
          </a:xfrm>
          <a:prstGeom prst="rect">
            <a:avLst/>
          </a:prstGeom>
        </p:spPr>
        <p:txBody>
          <a:bodyPr wrap="square">
            <a:spAutoFit/>
          </a:bodyPr>
          <a:lstStyle/>
          <a:p>
            <a:r>
              <a:rPr lang="en-US" sz="3200" dirty="0"/>
              <a:t>In the simplest terms, a light-emitting diode (LED) is a semiconductor device that emits light when an electric current is passed through it. Light is produced when the particles that carry the current (known as electrons and holes) combine together within the semiconductor material. (</a:t>
            </a:r>
            <a:r>
              <a:rPr lang="en-US" sz="1400" dirty="0"/>
              <a:t>http://www.ledsmagazine.com/articles/2004/01/what-is-an-led.html</a:t>
            </a:r>
            <a:r>
              <a:rPr lang="en-US" sz="3200" dirty="0"/>
              <a:t>)</a:t>
            </a:r>
          </a:p>
        </p:txBody>
      </p:sp>
      <p:pic>
        <p:nvPicPr>
          <p:cNvPr id="1030" name="Picture 6" descr="Image result for 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7502" y="258580"/>
            <a:ext cx="4661210" cy="1384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6229" y="6126225"/>
            <a:ext cx="3052483" cy="817970"/>
          </a:xfrm>
          <a:prstGeom prst="rect">
            <a:avLst/>
          </a:prstGeom>
        </p:spPr>
      </p:pic>
    </p:spTree>
    <p:extLst>
      <p:ext uri="{BB962C8B-B14F-4D97-AF65-F5344CB8AC3E}">
        <p14:creationId xmlns:p14="http://schemas.microsoft.com/office/powerpoint/2010/main" val="1231698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65125"/>
            <a:ext cx="10515600" cy="1325563"/>
          </a:xfrm>
        </p:spPr>
        <p:txBody>
          <a:bodyPr/>
          <a:lstStyle/>
          <a:p>
            <a:r>
              <a:rPr lang="en-US" dirty="0"/>
              <a:t>Blink a LED - Circuit Design – Demo 1</a:t>
            </a:r>
          </a:p>
        </p:txBody>
      </p:sp>
      <p:pic>
        <p:nvPicPr>
          <p:cNvPr id="2" name="Picture 1"/>
          <p:cNvPicPr>
            <a:picLocks noChangeAspect="1"/>
          </p:cNvPicPr>
          <p:nvPr/>
        </p:nvPicPr>
        <p:blipFill>
          <a:blip r:embed="rId2"/>
          <a:stretch>
            <a:fillRect/>
          </a:stretch>
        </p:blipFill>
        <p:spPr>
          <a:xfrm>
            <a:off x="1953357" y="1284989"/>
            <a:ext cx="7553898" cy="525212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2279354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Assembled Pi Cobbler Breakout + Cable</a:t>
            </a:r>
            <a:br>
              <a:rPr lang="en-US" dirty="0"/>
            </a:br>
            <a:endParaRPr lang="en-US" dirty="0"/>
          </a:p>
        </p:txBody>
      </p:sp>
      <p:pic>
        <p:nvPicPr>
          <p:cNvPr id="4" name="Picture 2" descr="Adafruit Assembled Pi Cobbler Breakout + Cable for Raspberry Pi - Model 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950" y="1768729"/>
            <a:ext cx="6220717" cy="46687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1296" y="6000333"/>
            <a:ext cx="2554687" cy="684576"/>
          </a:xfrm>
          <a:prstGeom prst="rect">
            <a:avLst/>
          </a:prstGeom>
        </p:spPr>
      </p:pic>
    </p:spTree>
    <p:extLst>
      <p:ext uri="{BB962C8B-B14F-4D97-AF65-F5344CB8AC3E}">
        <p14:creationId xmlns:p14="http://schemas.microsoft.com/office/powerpoint/2010/main" val="2961308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Code</a:t>
            </a:r>
            <a:endParaRPr lang="en-US" dirty="0"/>
          </a:p>
        </p:txBody>
      </p:sp>
      <p:pic>
        <p:nvPicPr>
          <p:cNvPr id="5" name="Picture 4"/>
          <p:cNvPicPr>
            <a:picLocks noChangeAspect="1"/>
          </p:cNvPicPr>
          <p:nvPr/>
        </p:nvPicPr>
        <p:blipFill>
          <a:blip r:embed="rId2"/>
          <a:stretch>
            <a:fillRect/>
          </a:stretch>
        </p:blipFill>
        <p:spPr>
          <a:xfrm>
            <a:off x="928635" y="1264780"/>
            <a:ext cx="5766080" cy="4823056"/>
          </a:xfrm>
          <a:prstGeom prst="rect">
            <a:avLst/>
          </a:prstGeom>
        </p:spPr>
      </p:pic>
      <p:sp>
        <p:nvSpPr>
          <p:cNvPr id="6" name="Rectangle 5"/>
          <p:cNvSpPr/>
          <p:nvPr/>
        </p:nvSpPr>
        <p:spPr>
          <a:xfrm>
            <a:off x="838200" y="6087836"/>
            <a:ext cx="7376694" cy="646331"/>
          </a:xfrm>
          <a:prstGeom prst="rect">
            <a:avLst/>
          </a:prstGeom>
        </p:spPr>
        <p:txBody>
          <a:bodyPr wrap="square">
            <a:spAutoFit/>
          </a:bodyPr>
          <a:lstStyle/>
          <a:p>
            <a:r>
              <a:rPr lang="en-US" dirty="0"/>
              <a:t>https://learn.adafruit.com/debugging-with-the-raspberry-pi-webide/debug-a-blinking-led</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1777917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Rufus</a:t>
            </a:r>
          </a:p>
        </p:txBody>
      </p:sp>
      <p:pic>
        <p:nvPicPr>
          <p:cNvPr id="4098" name="Picture 2" descr="[rufus screensh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1342" y="1321768"/>
            <a:ext cx="3476625" cy="493395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p:cNvSpPr/>
          <p:nvPr/>
        </p:nvSpPr>
        <p:spPr>
          <a:xfrm>
            <a:off x="5419655" y="5533121"/>
            <a:ext cx="840981" cy="49391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573223" y="4263863"/>
            <a:ext cx="488348" cy="49391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751042" y="1648589"/>
            <a:ext cx="3406925" cy="38711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751042" y="3412548"/>
            <a:ext cx="3406925" cy="38711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flipH="1">
            <a:off x="8168527" y="1644522"/>
            <a:ext cx="1989989" cy="369332"/>
          </a:xfrm>
          <a:prstGeom prst="rect">
            <a:avLst/>
          </a:prstGeom>
          <a:noFill/>
        </p:spPr>
        <p:txBody>
          <a:bodyPr wrap="square" rtlCol="0">
            <a:spAutoFit/>
          </a:bodyPr>
          <a:lstStyle/>
          <a:p>
            <a:r>
              <a:rPr lang="en-US" b="1" dirty="0">
                <a:solidFill>
                  <a:srgbClr val="FF0000"/>
                </a:solidFill>
              </a:rPr>
              <a:t>Choose the device</a:t>
            </a:r>
          </a:p>
        </p:txBody>
      </p:sp>
      <p:cxnSp>
        <p:nvCxnSpPr>
          <p:cNvPr id="11" name="Straight Arrow Connector 10"/>
          <p:cNvCxnSpPr>
            <a:stCxn id="5" idx="3"/>
            <a:endCxn id="8" idx="3"/>
          </p:cNvCxnSpPr>
          <p:nvPr/>
        </p:nvCxnSpPr>
        <p:spPr>
          <a:xfrm flipV="1">
            <a:off x="7157967" y="1829188"/>
            <a:ext cx="1010560" cy="129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flipH="1">
            <a:off x="8168527" y="3261255"/>
            <a:ext cx="1989989" cy="646331"/>
          </a:xfrm>
          <a:prstGeom prst="rect">
            <a:avLst/>
          </a:prstGeom>
          <a:noFill/>
        </p:spPr>
        <p:txBody>
          <a:bodyPr wrap="square" rtlCol="0">
            <a:spAutoFit/>
          </a:bodyPr>
          <a:lstStyle/>
          <a:p>
            <a:r>
              <a:rPr lang="en-US" b="1" dirty="0"/>
              <a:t>Label the volume (use any name)</a:t>
            </a:r>
          </a:p>
        </p:txBody>
      </p:sp>
      <p:cxnSp>
        <p:nvCxnSpPr>
          <p:cNvPr id="14" name="Straight Arrow Connector 13"/>
          <p:cNvCxnSpPr>
            <a:endCxn id="13" idx="3"/>
          </p:cNvCxnSpPr>
          <p:nvPr/>
        </p:nvCxnSpPr>
        <p:spPr>
          <a:xfrm flipV="1">
            <a:off x="7157966" y="3584421"/>
            <a:ext cx="1010561" cy="216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flipH="1">
            <a:off x="8168527" y="4582952"/>
            <a:ext cx="1989989" cy="923330"/>
          </a:xfrm>
          <a:prstGeom prst="rect">
            <a:avLst/>
          </a:prstGeom>
          <a:noFill/>
        </p:spPr>
        <p:txBody>
          <a:bodyPr wrap="square" rtlCol="0">
            <a:spAutoFit/>
          </a:bodyPr>
          <a:lstStyle/>
          <a:p>
            <a:r>
              <a:rPr lang="en-US" b="1" dirty="0"/>
              <a:t>Choose the image file that you downloaded</a:t>
            </a:r>
          </a:p>
        </p:txBody>
      </p:sp>
      <p:cxnSp>
        <p:nvCxnSpPr>
          <p:cNvPr id="17" name="Straight Arrow Connector 16"/>
          <p:cNvCxnSpPr/>
          <p:nvPr/>
        </p:nvCxnSpPr>
        <p:spPr>
          <a:xfrm>
            <a:off x="7061571" y="4510819"/>
            <a:ext cx="1106956" cy="22540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21" idx="3"/>
          </p:cNvCxnSpPr>
          <p:nvPr/>
        </p:nvCxnSpPr>
        <p:spPr>
          <a:xfrm>
            <a:off x="6260636" y="5797787"/>
            <a:ext cx="1907891" cy="3838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flipH="1">
            <a:off x="8168527" y="5996982"/>
            <a:ext cx="1989989" cy="369332"/>
          </a:xfrm>
          <a:prstGeom prst="rect">
            <a:avLst/>
          </a:prstGeom>
          <a:noFill/>
        </p:spPr>
        <p:txBody>
          <a:bodyPr wrap="square" rtlCol="0">
            <a:spAutoFit/>
          </a:bodyPr>
          <a:lstStyle/>
          <a:p>
            <a:r>
              <a:rPr lang="en-US" b="1" dirty="0"/>
              <a:t>Click on start</a:t>
            </a: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8929" y="6110445"/>
            <a:ext cx="2567192" cy="687927"/>
          </a:xfrm>
          <a:prstGeom prst="rect">
            <a:avLst/>
          </a:prstGeom>
        </p:spPr>
      </p:pic>
    </p:spTree>
    <p:extLst>
      <p:ext uri="{BB962C8B-B14F-4D97-AF65-F5344CB8AC3E}">
        <p14:creationId xmlns:p14="http://schemas.microsoft.com/office/powerpoint/2010/main" val="20631414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 Button Switch</a:t>
            </a:r>
          </a:p>
        </p:txBody>
      </p:sp>
      <p:sp>
        <p:nvSpPr>
          <p:cNvPr id="4" name="AutoShape 2" descr="Image result for 4 leg push button switch"/>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4 leg push button switch"/>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4" name="Picture 6" descr="Image result for 4 leg push button swit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7225" y="2124944"/>
            <a:ext cx="3905743" cy="260811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4 leg push button swit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906" y="3690704"/>
            <a:ext cx="5814142" cy="29532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7230" y="6294009"/>
            <a:ext cx="1458753" cy="390900"/>
          </a:xfrm>
          <a:prstGeom prst="rect">
            <a:avLst/>
          </a:prstGeom>
        </p:spPr>
      </p:pic>
      <p:sp>
        <p:nvSpPr>
          <p:cNvPr id="3" name="Rectangle 2"/>
          <p:cNvSpPr/>
          <p:nvPr/>
        </p:nvSpPr>
        <p:spPr>
          <a:xfrm>
            <a:off x="838199" y="1596461"/>
            <a:ext cx="6550419" cy="1754326"/>
          </a:xfrm>
          <a:prstGeom prst="rect">
            <a:avLst/>
          </a:prstGeom>
        </p:spPr>
        <p:txBody>
          <a:bodyPr wrap="square">
            <a:spAutoFit/>
          </a:bodyPr>
          <a:lstStyle/>
          <a:p>
            <a:r>
              <a:rPr lang="en-US" dirty="0">
                <a:latin typeface="Arial" panose="020B0604020202020204" pitchFamily="34" charset="0"/>
              </a:rPr>
              <a:t>A push button is a momentary or non-latching switch which causes a temporary change in the state of an electrical circuit only while the switch is physically actuated. An automatic mechanism (i.e. a spring) returns the switch to its default position immediately afterwards, restoring the initial circuit condition.</a:t>
            </a:r>
            <a:endParaRPr lang="en-US" dirty="0"/>
          </a:p>
        </p:txBody>
      </p:sp>
    </p:spTree>
    <p:extLst>
      <p:ext uri="{BB962C8B-B14F-4D97-AF65-F5344CB8AC3E}">
        <p14:creationId xmlns:p14="http://schemas.microsoft.com/office/powerpoint/2010/main" val="1983517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Design – Demo 2</a:t>
            </a:r>
          </a:p>
        </p:txBody>
      </p:sp>
      <p:pic>
        <p:nvPicPr>
          <p:cNvPr id="6" name="Picture 5"/>
          <p:cNvPicPr>
            <a:picLocks noChangeAspect="1"/>
          </p:cNvPicPr>
          <p:nvPr/>
        </p:nvPicPr>
        <p:blipFill>
          <a:blip r:embed="rId2"/>
          <a:stretch>
            <a:fillRect/>
          </a:stretch>
        </p:blipFill>
        <p:spPr>
          <a:xfrm>
            <a:off x="1854929" y="1302381"/>
            <a:ext cx="7794698" cy="538252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221608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pic>
        <p:nvPicPr>
          <p:cNvPr id="5" name="Picture 4"/>
          <p:cNvPicPr>
            <a:picLocks noChangeAspect="1"/>
          </p:cNvPicPr>
          <p:nvPr/>
        </p:nvPicPr>
        <p:blipFill>
          <a:blip r:embed="rId3"/>
          <a:stretch>
            <a:fillRect/>
          </a:stretch>
        </p:blipFill>
        <p:spPr>
          <a:xfrm>
            <a:off x="898299" y="1690688"/>
            <a:ext cx="10977931" cy="3643373"/>
          </a:xfrm>
          <a:prstGeom prst="rect">
            <a:avLst/>
          </a:prstGeom>
        </p:spPr>
      </p:pic>
    </p:spTree>
    <p:extLst>
      <p:ext uri="{BB962C8B-B14F-4D97-AF65-F5344CB8AC3E}">
        <p14:creationId xmlns:p14="http://schemas.microsoft.com/office/powerpoint/2010/main" val="41014043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Seven Segment Display</a:t>
            </a:r>
          </a:p>
        </p:txBody>
      </p:sp>
      <p:pic>
        <p:nvPicPr>
          <p:cNvPr id="1028" name="Picture 4" descr="common anode and common cathode 7 segment displ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0251" y="4188137"/>
            <a:ext cx="6714196" cy="17550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03395" y="2625212"/>
            <a:ext cx="8749990" cy="1200329"/>
          </a:xfrm>
          <a:prstGeom prst="rect">
            <a:avLst/>
          </a:prstGeom>
        </p:spPr>
        <p:txBody>
          <a:bodyPr wrap="square">
            <a:spAutoFit/>
          </a:bodyPr>
          <a:lstStyle/>
          <a:p>
            <a:pPr algn="just"/>
            <a:r>
              <a:rPr lang="en-US" b="1" dirty="0"/>
              <a:t>Common Anode (CA): </a:t>
            </a:r>
            <a:r>
              <a:rPr lang="en-US" dirty="0"/>
              <a:t>All the Negative terminals (cathode) of all the 8 LEDs are connected together (see diagram below), named as COM. And all the positive terminals are left alone.</a:t>
            </a:r>
          </a:p>
          <a:p>
            <a:pPr algn="just"/>
            <a:r>
              <a:rPr lang="en-US" b="1" dirty="0"/>
              <a:t>Common Cathode (CC):</a:t>
            </a:r>
            <a:r>
              <a:rPr lang="en-US" dirty="0"/>
              <a:t> In this all the positive terminals (Anodes) of all the 8 LEDs are connected together, named as COM. And all the negative thermals are left alone.</a:t>
            </a:r>
            <a:endParaRPr lang="en-US" b="0" i="0" dirty="0">
              <a:effectLst/>
            </a:endParaRPr>
          </a:p>
        </p:txBody>
      </p:sp>
      <p:sp>
        <p:nvSpPr>
          <p:cNvPr id="5" name="Rectangle 4"/>
          <p:cNvSpPr/>
          <p:nvPr/>
        </p:nvSpPr>
        <p:spPr>
          <a:xfrm>
            <a:off x="0" y="6121079"/>
            <a:ext cx="8872654" cy="369332"/>
          </a:xfrm>
          <a:prstGeom prst="rect">
            <a:avLst/>
          </a:prstGeom>
        </p:spPr>
        <p:txBody>
          <a:bodyPr wrap="square">
            <a:spAutoFit/>
          </a:bodyPr>
          <a:lstStyle/>
          <a:p>
            <a:r>
              <a:rPr lang="en-US" dirty="0"/>
              <a:t>http://circuitdigest.com/microcontroller-projects/raspberry-pi-7-segment-display-tutorial</a:t>
            </a:r>
            <a:endParaRPr lang="en-US" dirty="0"/>
          </a:p>
        </p:txBody>
      </p:sp>
      <p:sp>
        <p:nvSpPr>
          <p:cNvPr id="6" name="Rectangle 5"/>
          <p:cNvSpPr/>
          <p:nvPr/>
        </p:nvSpPr>
        <p:spPr>
          <a:xfrm>
            <a:off x="3047999" y="1722314"/>
            <a:ext cx="8705385" cy="707886"/>
          </a:xfrm>
          <a:prstGeom prst="rect">
            <a:avLst/>
          </a:prstGeom>
        </p:spPr>
        <p:txBody>
          <a:bodyPr wrap="square">
            <a:spAutoFit/>
          </a:bodyPr>
          <a:lstStyle/>
          <a:p>
            <a:r>
              <a:rPr lang="en-US" sz="2000" dirty="0"/>
              <a:t>The 7-segment display, also written as “seven segment display”, consists of seven LEDs (hence its name) arranged in a rectangular package.</a:t>
            </a:r>
            <a:endParaRPr lang="en-US" sz="2000" dirty="0"/>
          </a:p>
        </p:txBody>
      </p:sp>
      <p:sp>
        <p:nvSpPr>
          <p:cNvPr id="7" name="Rectangle 6"/>
          <p:cNvSpPr/>
          <p:nvPr/>
        </p:nvSpPr>
        <p:spPr>
          <a:xfrm>
            <a:off x="0" y="6352658"/>
            <a:ext cx="8560419" cy="369332"/>
          </a:xfrm>
          <a:prstGeom prst="rect">
            <a:avLst/>
          </a:prstGeom>
        </p:spPr>
        <p:txBody>
          <a:bodyPr wrap="square">
            <a:spAutoFit/>
          </a:bodyPr>
          <a:lstStyle/>
          <a:p>
            <a:r>
              <a:rPr lang="en-US" dirty="0"/>
              <a:t>http://www.electronics-tutorials.ws/blog/7-segment-display-tutorial.html</a:t>
            </a:r>
            <a:endParaRPr lang="en-US" dirty="0"/>
          </a:p>
        </p:txBody>
      </p:sp>
      <p:pic>
        <p:nvPicPr>
          <p:cNvPr id="1030" name="Picture 6" descr="common-cathode-7-segment-displ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86" y="1902852"/>
            <a:ext cx="2788269" cy="39121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9540" y="5814964"/>
            <a:ext cx="3246443" cy="869945"/>
          </a:xfrm>
          <a:prstGeom prst="rect">
            <a:avLst/>
          </a:prstGeom>
        </p:spPr>
      </p:pic>
    </p:spTree>
    <p:extLst>
      <p:ext uri="{BB962C8B-B14F-4D97-AF65-F5344CB8AC3E}">
        <p14:creationId xmlns:p14="http://schemas.microsoft.com/office/powerpoint/2010/main" val="6499106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24230" y="-244475"/>
            <a:ext cx="10515600" cy="1325563"/>
          </a:xfrm>
        </p:spPr>
        <p:txBody>
          <a:bodyPr/>
          <a:lstStyle/>
          <a:p>
            <a:r>
              <a:rPr lang="en-US" dirty="0"/>
              <a:t>Circuit Design – Demo 3</a:t>
            </a:r>
          </a:p>
        </p:txBody>
      </p:sp>
      <p:pic>
        <p:nvPicPr>
          <p:cNvPr id="7" name="Picture 6"/>
          <p:cNvPicPr>
            <a:picLocks noChangeAspect="1"/>
          </p:cNvPicPr>
          <p:nvPr/>
        </p:nvPicPr>
        <p:blipFill>
          <a:blip r:embed="rId2"/>
          <a:stretch>
            <a:fillRect/>
          </a:stretch>
        </p:blipFill>
        <p:spPr>
          <a:xfrm>
            <a:off x="1194938" y="664387"/>
            <a:ext cx="8758772" cy="6122122"/>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0432" y="5908430"/>
            <a:ext cx="2926813" cy="784294"/>
          </a:xfrm>
          <a:prstGeom prst="rect">
            <a:avLst/>
          </a:prstGeom>
        </p:spPr>
      </p:pic>
    </p:spTree>
    <p:extLst>
      <p:ext uri="{BB962C8B-B14F-4D97-AF65-F5344CB8AC3E}">
        <p14:creationId xmlns:p14="http://schemas.microsoft.com/office/powerpoint/2010/main" val="37918604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1</a:t>
            </a:r>
          </a:p>
        </p:txBody>
      </p:sp>
      <p:pic>
        <p:nvPicPr>
          <p:cNvPr id="4" name="Picture 3"/>
          <p:cNvPicPr>
            <a:picLocks noChangeAspect="1"/>
          </p:cNvPicPr>
          <p:nvPr/>
        </p:nvPicPr>
        <p:blipFill>
          <a:blip r:embed="rId2"/>
          <a:stretch>
            <a:fillRect/>
          </a:stretch>
        </p:blipFill>
        <p:spPr>
          <a:xfrm>
            <a:off x="1788345" y="1465258"/>
            <a:ext cx="8449810" cy="5212988"/>
          </a:xfrm>
          <a:prstGeom prst="rect">
            <a:avLst/>
          </a:prstGeom>
        </p:spPr>
      </p:pic>
    </p:spTree>
    <p:extLst>
      <p:ext uri="{BB962C8B-B14F-4D97-AF65-F5344CB8AC3E}">
        <p14:creationId xmlns:p14="http://schemas.microsoft.com/office/powerpoint/2010/main" val="3629782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2</a:t>
            </a:r>
          </a:p>
        </p:txBody>
      </p:sp>
      <p:sp>
        <p:nvSpPr>
          <p:cNvPr id="3" name="Content Placeholder 2"/>
          <p:cNvSpPr>
            <a:spLocks noGrp="1"/>
          </p:cNvSpPr>
          <p:nvPr>
            <p:ph idx="1"/>
          </p:nvPr>
        </p:nvSpPr>
        <p:spPr>
          <a:xfrm>
            <a:off x="838200" y="2271674"/>
            <a:ext cx="10515600" cy="3381995"/>
          </a:xfrm>
        </p:spPr>
        <p:txBody>
          <a:bodyPr/>
          <a:lstStyle/>
          <a:p>
            <a:r>
              <a:rPr lang="en-US" dirty="0"/>
              <a:t>Create a dictionary for the digits</a:t>
            </a:r>
          </a:p>
          <a:p>
            <a:r>
              <a:rPr lang="en-US" dirty="0"/>
              <a:t>Read Button</a:t>
            </a:r>
          </a:p>
          <a:p>
            <a:r>
              <a:rPr lang="en-US" dirty="0"/>
              <a:t>If button is pressed increase the number on the display</a:t>
            </a:r>
          </a:p>
          <a:p>
            <a:r>
              <a:rPr lang="en-US" dirty="0"/>
              <a:t>When the display reaches 9, it should go back to 0</a:t>
            </a:r>
          </a:p>
          <a:p>
            <a:r>
              <a:rPr lang="en-US" dirty="0"/>
              <a:t>Wire all the cables</a:t>
            </a:r>
          </a:p>
          <a:p>
            <a:r>
              <a:rPr lang="en-US" dirty="0"/>
              <a:t>Define all the inputs and outputs</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056125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 OSX - </a:t>
            </a:r>
            <a:r>
              <a:rPr lang="en-US" dirty="0" err="1"/>
              <a:t>Ubootin</a:t>
            </a:r>
            <a:endParaRPr lang="en-US" dirty="0"/>
          </a:p>
        </p:txBody>
      </p:sp>
      <p:pic>
        <p:nvPicPr>
          <p:cNvPr id="4" name="Picture 3"/>
          <p:cNvPicPr>
            <a:picLocks noChangeAspect="1"/>
          </p:cNvPicPr>
          <p:nvPr/>
        </p:nvPicPr>
        <p:blipFill>
          <a:blip r:embed="rId2"/>
          <a:stretch>
            <a:fillRect/>
          </a:stretch>
        </p:blipFill>
        <p:spPr>
          <a:xfrm>
            <a:off x="1339818" y="1927183"/>
            <a:ext cx="5141004" cy="3734104"/>
          </a:xfrm>
          <a:prstGeom prst="rect">
            <a:avLst/>
          </a:prstGeom>
        </p:spPr>
      </p:pic>
      <p:sp>
        <p:nvSpPr>
          <p:cNvPr id="27" name="Oval 26"/>
          <p:cNvSpPr/>
          <p:nvPr/>
        </p:nvSpPr>
        <p:spPr>
          <a:xfrm>
            <a:off x="1339818" y="4325045"/>
            <a:ext cx="1123055" cy="49391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600178" y="4325044"/>
            <a:ext cx="1291028" cy="56732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3820494" y="4264974"/>
            <a:ext cx="1979608" cy="56732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940574" y="5128867"/>
            <a:ext cx="1845008" cy="592489"/>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flipH="1">
            <a:off x="8168526" y="3261255"/>
            <a:ext cx="2470550" cy="369332"/>
          </a:xfrm>
          <a:prstGeom prst="rect">
            <a:avLst/>
          </a:prstGeom>
          <a:noFill/>
        </p:spPr>
        <p:txBody>
          <a:bodyPr wrap="square" rtlCol="0">
            <a:spAutoFit/>
          </a:bodyPr>
          <a:lstStyle/>
          <a:p>
            <a:r>
              <a:rPr lang="en-US" b="1" dirty="0"/>
              <a:t>Choose the image file</a:t>
            </a:r>
          </a:p>
        </p:txBody>
      </p:sp>
      <p:cxnSp>
        <p:nvCxnSpPr>
          <p:cNvPr id="33" name="Straight Arrow Connector 32"/>
          <p:cNvCxnSpPr>
            <a:stCxn id="30" idx="6"/>
            <a:endCxn id="32" idx="3"/>
          </p:cNvCxnSpPr>
          <p:nvPr/>
        </p:nvCxnSpPr>
        <p:spPr>
          <a:xfrm flipV="1">
            <a:off x="5800102" y="3445921"/>
            <a:ext cx="2368424" cy="11027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flipH="1">
            <a:off x="5800102" y="5957850"/>
            <a:ext cx="1989989" cy="646331"/>
          </a:xfrm>
          <a:prstGeom prst="rect">
            <a:avLst/>
          </a:prstGeom>
          <a:noFill/>
        </p:spPr>
        <p:txBody>
          <a:bodyPr wrap="square" rtlCol="0">
            <a:spAutoFit/>
          </a:bodyPr>
          <a:lstStyle/>
          <a:p>
            <a:r>
              <a:rPr lang="en-US" b="1" dirty="0"/>
              <a:t>Make sure you pick the right drive</a:t>
            </a:r>
          </a:p>
        </p:txBody>
      </p:sp>
      <p:cxnSp>
        <p:nvCxnSpPr>
          <p:cNvPr id="38" name="Straight Arrow Connector 37"/>
          <p:cNvCxnSpPr>
            <a:stCxn id="31" idx="5"/>
            <a:endCxn id="37" idx="3"/>
          </p:cNvCxnSpPr>
          <p:nvPr/>
        </p:nvCxnSpPr>
        <p:spPr>
          <a:xfrm>
            <a:off x="4515387" y="5634588"/>
            <a:ext cx="1284715" cy="6464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flipH="1">
            <a:off x="8168526" y="2298488"/>
            <a:ext cx="2891042" cy="369332"/>
          </a:xfrm>
          <a:prstGeom prst="rect">
            <a:avLst/>
          </a:prstGeom>
          <a:noFill/>
        </p:spPr>
        <p:txBody>
          <a:bodyPr wrap="square" rtlCol="0">
            <a:spAutoFit/>
          </a:bodyPr>
          <a:lstStyle/>
          <a:p>
            <a:r>
              <a:rPr lang="en-US" b="1" dirty="0"/>
              <a:t>Choose image file format</a:t>
            </a:r>
          </a:p>
        </p:txBody>
      </p:sp>
      <p:cxnSp>
        <p:nvCxnSpPr>
          <p:cNvPr id="42" name="Straight Arrow Connector 41"/>
          <p:cNvCxnSpPr>
            <a:stCxn id="28" idx="0"/>
            <a:endCxn id="41" idx="3"/>
          </p:cNvCxnSpPr>
          <p:nvPr/>
        </p:nvCxnSpPr>
        <p:spPr>
          <a:xfrm flipV="1">
            <a:off x="3245692" y="2483154"/>
            <a:ext cx="4922834" cy="184189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flipH="1">
            <a:off x="8169432" y="1398918"/>
            <a:ext cx="1989989" cy="369332"/>
          </a:xfrm>
          <a:prstGeom prst="rect">
            <a:avLst/>
          </a:prstGeom>
          <a:noFill/>
        </p:spPr>
        <p:txBody>
          <a:bodyPr wrap="square" rtlCol="0">
            <a:spAutoFit/>
          </a:bodyPr>
          <a:lstStyle/>
          <a:p>
            <a:r>
              <a:rPr lang="en-US" b="1" dirty="0"/>
              <a:t>Select disk image</a:t>
            </a:r>
          </a:p>
        </p:txBody>
      </p:sp>
      <p:cxnSp>
        <p:nvCxnSpPr>
          <p:cNvPr id="45" name="Straight Arrow Connector 44"/>
          <p:cNvCxnSpPr>
            <a:stCxn id="27" idx="0"/>
            <a:endCxn id="44" idx="3"/>
          </p:cNvCxnSpPr>
          <p:nvPr/>
        </p:nvCxnSpPr>
        <p:spPr>
          <a:xfrm flipV="1">
            <a:off x="1901346" y="1583584"/>
            <a:ext cx="6268086" cy="27414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2053786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Raspbian</a:t>
            </a:r>
            <a:r>
              <a:rPr lang="en-US" dirty="0"/>
              <a:t> - Login</a:t>
            </a:r>
          </a:p>
        </p:txBody>
      </p:sp>
      <p:sp>
        <p:nvSpPr>
          <p:cNvPr id="3" name="Content Placeholder 2"/>
          <p:cNvSpPr>
            <a:spLocks noGrp="1"/>
          </p:cNvSpPr>
          <p:nvPr>
            <p:ph idx="1"/>
          </p:nvPr>
        </p:nvSpPr>
        <p:spPr/>
        <p:txBody>
          <a:bodyPr/>
          <a:lstStyle/>
          <a:p>
            <a:r>
              <a:rPr lang="en-US" dirty="0"/>
              <a:t>Default user name: </a:t>
            </a:r>
            <a:r>
              <a:rPr lang="en-US" b="1" dirty="0"/>
              <a:t>pi</a:t>
            </a:r>
          </a:p>
          <a:p>
            <a:r>
              <a:rPr lang="en-US" dirty="0"/>
              <a:t>Default password : </a:t>
            </a:r>
            <a:r>
              <a:rPr lang="en-US" b="1" dirty="0"/>
              <a:t>raspberry</a:t>
            </a:r>
          </a:p>
          <a:p>
            <a:r>
              <a:rPr lang="en-US" dirty="0"/>
              <a:t>Type “</a:t>
            </a:r>
            <a:r>
              <a:rPr lang="en-US" b="1" dirty="0" err="1"/>
              <a:t>startx</a:t>
            </a:r>
            <a:r>
              <a:rPr lang="en-US" dirty="0"/>
              <a:t>” to start the GUI</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4237795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Raspberry Pi Software Configuration Tool </a:t>
            </a:r>
            <a:r>
              <a:rPr lang="en-US" sz="3200" dirty="0" err="1"/>
              <a:t>raspi-config</a:t>
            </a:r>
            <a:endParaRPr lang="en-US" sz="3200" dirty="0"/>
          </a:p>
        </p:txBody>
      </p:sp>
      <p:pic>
        <p:nvPicPr>
          <p:cNvPr id="1030" name="Picture 6" descr="raspi-config main scre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063" y="1966913"/>
            <a:ext cx="9667875" cy="29241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2943150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Options</a:t>
            </a:r>
          </a:p>
        </p:txBody>
      </p:sp>
      <p:sp>
        <p:nvSpPr>
          <p:cNvPr id="4" name="AutoShape 2" descr="Image result for raspi config advanced option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Image result for raspi config advanced op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629" y="2027285"/>
            <a:ext cx="6847114" cy="31082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049379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Wi-Fi  Connection</a:t>
            </a:r>
          </a:p>
        </p:txBody>
      </p:sp>
      <p:sp>
        <p:nvSpPr>
          <p:cNvPr id="3" name="Content Placeholder 2"/>
          <p:cNvSpPr>
            <a:spLocks noGrp="1"/>
          </p:cNvSpPr>
          <p:nvPr>
            <p:ph idx="1"/>
          </p:nvPr>
        </p:nvSpPr>
        <p:spPr/>
        <p:txBody>
          <a:bodyPr/>
          <a:lstStyle/>
          <a:p>
            <a:r>
              <a:rPr lang="en-US" dirty="0" err="1"/>
              <a:t>WiFi</a:t>
            </a:r>
            <a:r>
              <a:rPr lang="en-US" dirty="0"/>
              <a:t> Network Name: </a:t>
            </a:r>
            <a:r>
              <a:rPr lang="en-US" b="1" dirty="0"/>
              <a:t>Jimmy</a:t>
            </a:r>
          </a:p>
          <a:p>
            <a:pPr marL="0" indent="0">
              <a:buNone/>
            </a:pPr>
            <a:endParaRPr lang="en-US" dirty="0"/>
          </a:p>
          <a:p>
            <a:r>
              <a:rPr lang="en-US" dirty="0"/>
              <a:t>Password: </a:t>
            </a:r>
            <a:r>
              <a:rPr lang="en-US" b="1" dirty="0"/>
              <a:t>robotics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80167"/>
            <a:ext cx="3791089" cy="1015893"/>
          </a:xfrm>
          <a:prstGeom prst="rect">
            <a:avLst/>
          </a:prstGeom>
        </p:spPr>
      </p:pic>
    </p:spTree>
    <p:extLst>
      <p:ext uri="{BB962C8B-B14F-4D97-AF65-F5344CB8AC3E}">
        <p14:creationId xmlns:p14="http://schemas.microsoft.com/office/powerpoint/2010/main" val="27929268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658</TotalTime>
  <Words>1038</Words>
  <Application>Microsoft Office PowerPoint</Application>
  <PresentationFormat>Widescreen</PresentationFormat>
  <Paragraphs>209</Paragraphs>
  <Slides>46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Calibri Light</vt:lpstr>
      <vt:lpstr>Courier</vt:lpstr>
      <vt:lpstr>Roboto</vt:lpstr>
      <vt:lpstr>Verdana</vt:lpstr>
      <vt:lpstr>Office Theme</vt:lpstr>
      <vt:lpstr>Raspberry Pi 3  - Lecture 2-</vt:lpstr>
      <vt:lpstr>Lecture Overview</vt:lpstr>
      <vt:lpstr>SD Formatter</vt:lpstr>
      <vt:lpstr>Rufus</vt:lpstr>
      <vt:lpstr>MAC OSX - Ubootin</vt:lpstr>
      <vt:lpstr>Raspbian - Login</vt:lpstr>
      <vt:lpstr>Raspberry Pi Software Configuration Tool raspi-config</vt:lpstr>
      <vt:lpstr>Advanced Options</vt:lpstr>
      <vt:lpstr>Wi-Fi  Connection</vt:lpstr>
      <vt:lpstr>SSH</vt:lpstr>
      <vt:lpstr>SSH - Windows</vt:lpstr>
      <vt:lpstr>SSH – MAC OSX and Linux</vt:lpstr>
      <vt:lpstr>How to learn your IP address? </vt:lpstr>
      <vt:lpstr>Linux – Useful Linux Commands</vt:lpstr>
      <vt:lpstr>Linux – Useful Linux Commands</vt:lpstr>
      <vt:lpstr>Python Compiler</vt:lpstr>
      <vt:lpstr>Python Basics</vt:lpstr>
      <vt:lpstr>Why Python is great?</vt:lpstr>
      <vt:lpstr>Reserved Words</vt:lpstr>
      <vt:lpstr>Variable</vt:lpstr>
      <vt:lpstr>Operators</vt:lpstr>
      <vt:lpstr>Lists</vt:lpstr>
      <vt:lpstr>Tuples</vt:lpstr>
      <vt:lpstr>Dictionary</vt:lpstr>
      <vt:lpstr>Conditional Statements – If, elif, else </vt:lpstr>
      <vt:lpstr>Loops – While, For </vt:lpstr>
      <vt:lpstr>Using Modules</vt:lpstr>
      <vt:lpstr>Digital Signals</vt:lpstr>
      <vt:lpstr>Digital Input</vt:lpstr>
      <vt:lpstr>Pull Down</vt:lpstr>
      <vt:lpstr>Pull Up</vt:lpstr>
      <vt:lpstr>Digital Output</vt:lpstr>
      <vt:lpstr>How to run python script?</vt:lpstr>
      <vt:lpstr>Breadboard</vt:lpstr>
      <vt:lpstr>Pinout - Reminder</vt:lpstr>
      <vt:lpstr>LED – Light-emitting diode</vt:lpstr>
      <vt:lpstr>Blink a LED - Circuit Design – Demo 1</vt:lpstr>
      <vt:lpstr>Assembled Pi Cobbler Breakout + Cable </vt:lpstr>
      <vt:lpstr>Code</vt:lpstr>
      <vt:lpstr>Push Button Switch</vt:lpstr>
      <vt:lpstr>Circuit Design – Demo 2</vt:lpstr>
      <vt:lpstr>Code</vt:lpstr>
      <vt:lpstr>Seven Segment Display</vt:lpstr>
      <vt:lpstr>Circuit Design – Demo 3</vt:lpstr>
      <vt:lpstr>Code 1</vt:lpstr>
      <vt:lpstr>Code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Melih Erdoğan</dc:creator>
  <cp:lastModifiedBy>Melih Erdoğan</cp:lastModifiedBy>
  <cp:revision>50</cp:revision>
  <dcterms:created xsi:type="dcterms:W3CDTF">2016-10-10T00:10:30Z</dcterms:created>
  <dcterms:modified xsi:type="dcterms:W3CDTF">2016-10-18T16:49:04Z</dcterms:modified>
</cp:coreProperties>
</file>